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262" r:id="rId2"/>
    <p:sldId id="280" r:id="rId3"/>
    <p:sldId id="265" r:id="rId4"/>
    <p:sldId id="267" r:id="rId5"/>
    <p:sldId id="285" r:id="rId6"/>
    <p:sldId id="269" r:id="rId7"/>
    <p:sldId id="271" r:id="rId8"/>
    <p:sldId id="289" r:id="rId9"/>
    <p:sldId id="281" r:id="rId10"/>
    <p:sldId id="272" r:id="rId11"/>
    <p:sldId id="282" r:id="rId12"/>
    <p:sldId id="283" r:id="rId13"/>
    <p:sldId id="284" r:id="rId14"/>
    <p:sldId id="270" r:id="rId15"/>
    <p:sldId id="277" r:id="rId16"/>
    <p:sldId id="274" r:id="rId17"/>
    <p:sldId id="276" r:id="rId18"/>
    <p:sldId id="279" r:id="rId19"/>
    <p:sldId id="286" r:id="rId20"/>
    <p:sldId id="287" r:id="rId21"/>
    <p:sldId id="288" r:id="rId22"/>
    <p:sldId id="259" r:id="rId23"/>
    <p:sldId id="258" r:id="rId24"/>
    <p:sldId id="260" r:id="rId25"/>
    <p:sldId id="278" r:id="rId26"/>
    <p:sldId id="261" r:id="rId27"/>
    <p:sldId id="263" r:id="rId28"/>
    <p:sldId id="264" r:id="rId29"/>
    <p:sldId id="268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0320" autoAdjust="0"/>
  </p:normalViewPr>
  <p:slideViewPr>
    <p:cSldViewPr snapToGrid="0">
      <p:cViewPr>
        <p:scale>
          <a:sx n="100" d="100"/>
          <a:sy n="100" d="100"/>
        </p:scale>
        <p:origin x="-374" y="-56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313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38D92B9-E22D-FEC9-1B56-E338878ED2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8F6C90A-A396-696B-0221-EF7A58F52A4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3B91D9-1A03-4EB6-8B49-ED880EA711EE}" type="datetimeFigureOut">
              <a:rPr lang="en-US" smtClean="0"/>
              <a:t>05/06/2024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DC61B7D-7EC6-B66B-8FF7-4ABBD967D8B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91A9C3-A1C6-69E3-9842-09B7DAC24F4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F9AD377-AC55-4CD7-AECC-FA769F785F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6087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10.svg>
</file>

<file path=ppt/media/image11.gif>
</file>

<file path=ppt/media/image12.png>
</file>

<file path=ppt/media/image13.png>
</file>

<file path=ppt/media/image14.png>
</file>

<file path=ppt/media/image15.svg>
</file>

<file path=ppt/media/image16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png>
</file>

<file path=ppt/media/image28.png>
</file>

<file path=ppt/media/image29.png>
</file>

<file path=ppt/media/image3.svg>
</file>

<file path=ppt/media/image30.png>
</file>

<file path=ppt/media/image31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220729-4340-449A-A1A2-439F915FFF49}" type="datetimeFigureOut">
              <a:rPr lang="en-US" smtClean="0"/>
              <a:t>05/06/2024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00DDFF-E56F-442C-B8F9-136B3AF0A1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42707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0DDFF-E56F-442C-B8F9-136B3AF0A16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8325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0DDFF-E56F-442C-B8F9-136B3AF0A16E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4614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0DDFF-E56F-442C-B8F9-136B3AF0A16E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5112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Trung </a:t>
            </a:r>
            <a:r>
              <a:rPr lang="en-US" dirty="0" err="1"/>
              <a:t>tâm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: </a:t>
            </a:r>
            <a:r>
              <a:rPr lang="en-US" dirty="0" err="1"/>
              <a:t>chứa</a:t>
            </a:r>
            <a:r>
              <a:rPr lang="en-US" dirty="0"/>
              <a:t> </a:t>
            </a:r>
            <a:r>
              <a:rPr lang="en-US" dirty="0" err="1"/>
              <a:t>hạ</a:t>
            </a:r>
            <a:r>
              <a:rPr lang="en-US" dirty="0"/>
              <a:t> </a:t>
            </a:r>
            <a:r>
              <a:rPr lang="en-US" dirty="0" err="1"/>
              <a:t>tầng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chủ</a:t>
            </a:r>
            <a:r>
              <a:rPr lang="en-US" dirty="0"/>
              <a:t>,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trữ</a:t>
            </a:r>
            <a:r>
              <a:rPr lang="en-US" dirty="0"/>
              <a:t>, </a:t>
            </a:r>
            <a:r>
              <a:rPr lang="en-US" dirty="0" err="1"/>
              <a:t>mạng</a:t>
            </a:r>
            <a:r>
              <a:rPr lang="en-US" dirty="0"/>
              <a:t>,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sở</a:t>
            </a:r>
            <a:r>
              <a:rPr lang="en-US" dirty="0"/>
              <a:t> </a:t>
            </a:r>
            <a:r>
              <a:rPr lang="en-US" dirty="0" err="1"/>
              <a:t>vật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trữ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ty.</a:t>
            </a:r>
          </a:p>
          <a:p>
            <a:pPr marL="171450" indent="-171450">
              <a:buFontTx/>
              <a:buChar char="-"/>
            </a:pPr>
            <a:r>
              <a:rPr lang="en-US" dirty="0"/>
              <a:t>Trung </a:t>
            </a:r>
            <a:r>
              <a:rPr lang="en-US" dirty="0" err="1"/>
              <a:t>tâm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1 với CSDL chỉnh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, </a:t>
            </a:r>
            <a:r>
              <a:rPr lang="en-US" dirty="0" err="1"/>
              <a:t>phục</a:t>
            </a:r>
            <a:r>
              <a:rPr lang="en-US" dirty="0"/>
              <a:t> </a:t>
            </a:r>
            <a:r>
              <a:rPr lang="en-US" dirty="0" err="1"/>
              <a:t>vụ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Duy </a:t>
            </a:r>
            <a:r>
              <a:rPr lang="en-US" dirty="0" err="1"/>
              <a:t>trì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dịch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CSDL chỉnh được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nhật</a:t>
            </a:r>
            <a:r>
              <a:rPr lang="en-US" dirty="0"/>
              <a:t> với CSDL dự </a:t>
            </a:r>
            <a:r>
              <a:rPr lang="en-US" dirty="0" err="1"/>
              <a:t>phòng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ở TTDL 2</a:t>
            </a:r>
          </a:p>
          <a:p>
            <a:pPr marL="171450" indent="-171450">
              <a:buFontTx/>
              <a:buChar char="-"/>
            </a:pPr>
            <a:r>
              <a:rPr lang="en-US" dirty="0"/>
              <a:t>Phần </a:t>
            </a:r>
            <a:r>
              <a:rPr lang="en-US" dirty="0" err="1"/>
              <a:t>cứng</a:t>
            </a:r>
            <a:r>
              <a:rPr lang="en-US" dirty="0"/>
              <a:t> có thể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, TTDL 2 </a:t>
            </a:r>
            <a:r>
              <a:rPr lang="en-US" dirty="0" err="1"/>
              <a:t>thường</a:t>
            </a:r>
            <a:r>
              <a:rPr lang="en-US" dirty="0"/>
              <a:t> được </a:t>
            </a:r>
            <a:r>
              <a:rPr lang="en-US" dirty="0" err="1"/>
              <a:t>điều</a:t>
            </a:r>
            <a:r>
              <a:rPr lang="en-US" dirty="0"/>
              <a:t> chỉnh </a:t>
            </a:r>
            <a:r>
              <a:rPr lang="en-US" dirty="0" err="1"/>
              <a:t>nhỏ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-&gt;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kiệm</a:t>
            </a:r>
            <a:r>
              <a:rPr lang="en-US" dirty="0"/>
              <a:t> chi </a:t>
            </a:r>
            <a:r>
              <a:rPr lang="en-US" dirty="0" err="1"/>
              <a:t>phí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Phần </a:t>
            </a:r>
            <a:r>
              <a:rPr lang="en-US" dirty="0" err="1"/>
              <a:t>mềm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giống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Software EE, </a:t>
            </a:r>
            <a:r>
              <a:rPr lang="en-US" dirty="0" err="1"/>
              <a:t>hệ</a:t>
            </a:r>
            <a:r>
              <a:rPr lang="en-US" dirty="0"/>
              <a:t> thống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nhớ</a:t>
            </a:r>
            <a:r>
              <a:rPr lang="en-US" dirty="0"/>
              <a:t> (ASM, OMF </a:t>
            </a:r>
            <a:r>
              <a:rPr lang="en-US" dirty="0" err="1"/>
              <a:t>hoặc</a:t>
            </a:r>
            <a:r>
              <a:rPr lang="en-US" dirty="0"/>
              <a:t> File Systems)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hai</a:t>
            </a:r>
            <a:r>
              <a:rPr lang="en-US" dirty="0"/>
              <a:t> TTDL được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mặt</a:t>
            </a:r>
            <a:r>
              <a:rPr lang="en-US" dirty="0"/>
              <a:t> </a:t>
            </a:r>
            <a:r>
              <a:rPr lang="en-US" dirty="0" err="1"/>
              <a:t>vật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, </a:t>
            </a:r>
            <a:r>
              <a:rPr lang="en-US" dirty="0" err="1"/>
              <a:t>nhằm</a:t>
            </a:r>
            <a:r>
              <a:rPr lang="en-US" dirty="0"/>
              <a:t> </a:t>
            </a:r>
            <a:r>
              <a:rPr lang="en-US" dirty="0" err="1"/>
              <a:t>đảm</a:t>
            </a:r>
            <a:r>
              <a:rPr lang="en-US" dirty="0"/>
              <a:t> </a:t>
            </a:r>
            <a:r>
              <a:rPr lang="en-US" dirty="0" err="1"/>
              <a:t>bảo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chống</a:t>
            </a:r>
            <a:r>
              <a:rPr lang="en-US" dirty="0"/>
              <a:t> </a:t>
            </a:r>
            <a:r>
              <a:rPr lang="en-US" dirty="0" err="1"/>
              <a:t>lỗi</a:t>
            </a:r>
            <a:r>
              <a:rPr lang="en-US" dirty="0"/>
              <a:t> </a:t>
            </a:r>
            <a:r>
              <a:rPr lang="en-US" dirty="0" err="1"/>
              <a:t>đồng</a:t>
            </a:r>
            <a:r>
              <a:rPr lang="en-US" dirty="0"/>
              <a:t> </a:t>
            </a:r>
            <a:r>
              <a:rPr lang="en-US" dirty="0" err="1"/>
              <a:t>thời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nhật</a:t>
            </a:r>
            <a:r>
              <a:rPr lang="en-US" dirty="0"/>
              <a:t>: </a:t>
            </a:r>
            <a:r>
              <a:rPr lang="en-US" dirty="0" err="1"/>
              <a:t>đồng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hóa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dịch</a:t>
            </a:r>
            <a:r>
              <a:rPr lang="en-US" dirty="0"/>
              <a:t> mới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tục</a:t>
            </a:r>
            <a:r>
              <a:rPr lang="en-US" dirty="0"/>
              <a:t>. CSDL chỉnh </a:t>
            </a:r>
            <a:r>
              <a:rPr lang="en-US" dirty="0" err="1"/>
              <a:t>phục</a:t>
            </a:r>
            <a:r>
              <a:rPr lang="en-US" dirty="0"/>
              <a:t> </a:t>
            </a:r>
            <a:r>
              <a:rPr lang="en-US" dirty="0" err="1"/>
              <a:t>vụ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thao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, gửi </a:t>
            </a:r>
            <a:r>
              <a:rPr lang="en-US" dirty="0" err="1"/>
              <a:t>cho</a:t>
            </a:r>
            <a:r>
              <a:rPr lang="en-US" dirty="0"/>
              <a:t> CSDL dự </a:t>
            </a:r>
            <a:r>
              <a:rPr lang="en-US" dirty="0" err="1"/>
              <a:t>phòng</a:t>
            </a:r>
            <a:r>
              <a:rPr lang="en-US" dirty="0"/>
              <a:t> </a:t>
            </a:r>
            <a:r>
              <a:rPr lang="en-US" dirty="0" err="1"/>
              <a:t>nhận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Xảy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cố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CSDL </a:t>
            </a:r>
            <a:r>
              <a:rPr lang="en-US" dirty="0" err="1"/>
              <a:t>chính</a:t>
            </a:r>
            <a:r>
              <a:rPr lang="en-US" dirty="0"/>
              <a:t>: Fail-over, </a:t>
            </a:r>
            <a:r>
              <a:rPr lang="en-US" dirty="0" err="1"/>
              <a:t>chuyển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 CSDL dự </a:t>
            </a:r>
            <a:r>
              <a:rPr lang="en-US" dirty="0" err="1"/>
              <a:t>phòng</a:t>
            </a:r>
            <a:r>
              <a:rPr lang="en-US" dirty="0"/>
              <a:t> sang CSDL chỉnh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động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0DDFF-E56F-442C-B8F9-136B3AF0A16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8290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0DDFF-E56F-442C-B8F9-136B3AF0A16E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2175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0DDFF-E56F-442C-B8F9-136B3AF0A16E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5803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0DDFF-E56F-442C-B8F9-136B3AF0A16E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0186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0DDFF-E56F-442C-B8F9-136B3AF0A16E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48422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0DDFF-E56F-442C-B8F9-136B3AF0A16E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29288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0DDFF-E56F-442C-B8F9-136B3AF0A16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39670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cố</a:t>
            </a:r>
            <a:r>
              <a:rPr lang="en-US" dirty="0"/>
              <a:t> </a:t>
            </a:r>
            <a:r>
              <a:rPr lang="en-US" dirty="0" err="1"/>
              <a:t>gây</a:t>
            </a:r>
            <a:r>
              <a:rPr lang="en-US" dirty="0"/>
              <a:t> </a:t>
            </a:r>
            <a:r>
              <a:rPr lang="en-US" dirty="0" err="1"/>
              <a:t>gián</a:t>
            </a:r>
            <a:r>
              <a:rPr lang="en-US" dirty="0"/>
              <a:t> </a:t>
            </a:r>
            <a:r>
              <a:rPr lang="en-US" dirty="0" err="1"/>
              <a:t>đoạn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thống -&gt;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, </a:t>
            </a:r>
            <a:r>
              <a:rPr lang="en-US" dirty="0" err="1"/>
              <a:t>mong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đóng</a:t>
            </a:r>
            <a:r>
              <a:rPr lang="en-US" dirty="0"/>
              <a:t> </a:t>
            </a:r>
            <a:r>
              <a:rPr lang="en-US" dirty="0" err="1"/>
              <a:t>góp</a:t>
            </a:r>
            <a:r>
              <a:rPr lang="en-US" dirty="0"/>
              <a:t> phần </a:t>
            </a:r>
            <a:r>
              <a:rPr lang="en-US" dirty="0" err="1"/>
              <a:t>nhỏ</a:t>
            </a: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ISO: </a:t>
            </a:r>
            <a:r>
              <a:rPr lang="en-US" dirty="0" err="1"/>
              <a:t>Tổ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</a:t>
            </a:r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chuẩn</a:t>
            </a:r>
            <a:r>
              <a:rPr lang="en-US" dirty="0"/>
              <a:t> </a:t>
            </a:r>
            <a:r>
              <a:rPr lang="en-US" dirty="0" err="1"/>
              <a:t>hóa</a:t>
            </a:r>
            <a:r>
              <a:rPr lang="en-US" dirty="0"/>
              <a:t> </a:t>
            </a:r>
            <a:r>
              <a:rPr lang="en-US" dirty="0" err="1"/>
              <a:t>quốc</a:t>
            </a:r>
            <a:r>
              <a:rPr lang="en-US" dirty="0"/>
              <a:t> </a:t>
            </a:r>
            <a:r>
              <a:rPr lang="en-US" dirty="0" err="1"/>
              <a:t>tế</a:t>
            </a:r>
            <a:r>
              <a:rPr lang="en-US" dirty="0"/>
              <a:t>, </a:t>
            </a:r>
            <a:r>
              <a:rPr lang="en-US" dirty="0" err="1"/>
              <a:t>chuẩn</a:t>
            </a:r>
            <a:r>
              <a:rPr lang="en-US" dirty="0"/>
              <a:t> </a:t>
            </a:r>
            <a:r>
              <a:rPr lang="en-US" dirty="0" err="1"/>
              <a:t>mực</a:t>
            </a:r>
            <a:r>
              <a:rPr lang="en-US" dirty="0"/>
              <a:t> </a:t>
            </a:r>
            <a:r>
              <a:rPr lang="en-US" dirty="0" err="1"/>
              <a:t>chung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thế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mà</a:t>
            </a:r>
            <a:r>
              <a:rPr lang="en-US" dirty="0"/>
              <a:t> </a:t>
            </a:r>
            <a:r>
              <a:rPr lang="en-US" dirty="0" err="1"/>
              <a:t>doanh</a:t>
            </a:r>
            <a:r>
              <a:rPr lang="en-US" dirty="0"/>
              <a:t> </a:t>
            </a:r>
            <a:r>
              <a:rPr lang="en-US" dirty="0" err="1"/>
              <a:t>nghiệp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đáp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, </a:t>
            </a:r>
            <a:r>
              <a:rPr lang="en-US" dirty="0" err="1"/>
              <a:t>đạt</a:t>
            </a:r>
            <a:r>
              <a:rPr lang="en-US" dirty="0"/>
              <a:t> </a:t>
            </a:r>
            <a:r>
              <a:rPr lang="en-US" dirty="0" err="1"/>
              <a:t>yêu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ISO 27001: </a:t>
            </a:r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chuẩn</a:t>
            </a:r>
            <a:r>
              <a:rPr lang="en-US" dirty="0"/>
              <a:t> </a:t>
            </a:r>
            <a:r>
              <a:rPr lang="en-US" dirty="0" err="1"/>
              <a:t>quốc</a:t>
            </a:r>
            <a:r>
              <a:rPr lang="en-US" dirty="0"/>
              <a:t> </a:t>
            </a:r>
            <a:r>
              <a:rPr lang="en-US" dirty="0" err="1"/>
              <a:t>tế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và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an </a:t>
            </a:r>
            <a:r>
              <a:rPr lang="en-US" dirty="0" err="1"/>
              <a:t>toàn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– </a:t>
            </a:r>
            <a:r>
              <a:rPr lang="en-US" dirty="0" err="1"/>
              <a:t>Hệ</a:t>
            </a:r>
            <a:r>
              <a:rPr lang="en-US" dirty="0"/>
              <a:t> thống </a:t>
            </a:r>
            <a:r>
              <a:rPr lang="en-US" dirty="0" err="1"/>
              <a:t>cần</a:t>
            </a:r>
            <a:r>
              <a:rPr lang="en-US" dirty="0"/>
              <a:t> có </a:t>
            </a:r>
            <a:r>
              <a:rPr lang="en-US" dirty="0" err="1"/>
              <a:t>yếu</a:t>
            </a:r>
            <a:r>
              <a:rPr lang="en-US" dirty="0"/>
              <a:t> </a:t>
            </a:r>
            <a:r>
              <a:rPr lang="en-US" dirty="0" err="1"/>
              <a:t>tố</a:t>
            </a:r>
            <a:r>
              <a:rPr lang="en-US" dirty="0"/>
              <a:t> Availability: </a:t>
            </a:r>
            <a:r>
              <a:rPr lang="en-US" dirty="0" err="1"/>
              <a:t>khả</a:t>
            </a:r>
            <a:r>
              <a:rPr lang="en-US" dirty="0"/>
              <a:t>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đúng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, </a:t>
            </a:r>
            <a:r>
              <a:rPr lang="en-US" dirty="0" err="1"/>
              <a:t>đúng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và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nguyên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(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dừng</a:t>
            </a:r>
            <a:r>
              <a:rPr lang="en-US" dirty="0"/>
              <a:t> ở </a:t>
            </a:r>
            <a:r>
              <a:rPr lang="en-US" dirty="0" err="1"/>
              <a:t>mức</a:t>
            </a:r>
            <a:r>
              <a:rPr lang="en-US" dirty="0"/>
              <a:t> </a:t>
            </a:r>
            <a:r>
              <a:rPr lang="en-US" dirty="0" err="1"/>
              <a:t>tối</a:t>
            </a:r>
            <a:r>
              <a:rPr lang="en-US" dirty="0"/>
              <a:t> </a:t>
            </a:r>
            <a:r>
              <a:rPr lang="en-US" dirty="0" err="1"/>
              <a:t>thiểu</a:t>
            </a:r>
            <a:r>
              <a:rPr lang="en-US" dirty="0"/>
              <a:t>, có </a:t>
            </a:r>
            <a:r>
              <a:rPr lang="en-US" dirty="0" err="1"/>
              <a:t>kế</a:t>
            </a:r>
            <a:r>
              <a:rPr lang="en-US" dirty="0"/>
              <a:t> </a:t>
            </a:r>
            <a:r>
              <a:rPr lang="en-US" dirty="0" err="1"/>
              <a:t>hoạch</a:t>
            </a:r>
            <a:r>
              <a:rPr lang="en-US" dirty="0"/>
              <a:t> dự </a:t>
            </a:r>
            <a:r>
              <a:rPr lang="en-US" dirty="0" err="1"/>
              <a:t>phòng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phó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cố</a:t>
            </a:r>
            <a:r>
              <a:rPr lang="en-US" dirty="0"/>
              <a:t>) 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0DDFF-E56F-442C-B8F9-136B3AF0A16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09701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CSDL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tín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trữ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và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r>
              <a:rPr lang="en-US" dirty="0"/>
              <a:t> </a:t>
            </a:r>
            <a:r>
              <a:rPr lang="en-US" dirty="0" err="1"/>
              <a:t>tính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Sao </a:t>
            </a:r>
            <a:r>
              <a:rPr lang="en-US" dirty="0" err="1"/>
              <a:t>lưu</a:t>
            </a:r>
            <a:r>
              <a:rPr lang="en-US" dirty="0"/>
              <a:t> được lên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 với RMAN, </a:t>
            </a:r>
            <a:r>
              <a:rPr lang="en-US" dirty="0" err="1"/>
              <a:t>nhưng</a:t>
            </a:r>
            <a:r>
              <a:rPr lang="en-US" dirty="0"/>
              <a:t> </a:t>
            </a:r>
            <a:r>
              <a:rPr lang="en-US" dirty="0" err="1"/>
              <a:t>còn</a:t>
            </a:r>
            <a:r>
              <a:rPr lang="en-US" dirty="0"/>
              <a:t> </a:t>
            </a:r>
            <a:r>
              <a:rPr lang="en-US" dirty="0" err="1"/>
              <a:t>bất</a:t>
            </a:r>
            <a:r>
              <a:rPr lang="en-US" dirty="0"/>
              <a:t> </a:t>
            </a:r>
            <a:r>
              <a:rPr lang="en-US" dirty="0" err="1"/>
              <a:t>cập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Thể </a:t>
            </a:r>
            <a:r>
              <a:rPr lang="en-US" dirty="0" err="1"/>
              <a:t>hiện</a:t>
            </a:r>
            <a:r>
              <a:rPr lang="en-US" dirty="0"/>
              <a:t> qua 2 </a:t>
            </a:r>
            <a:r>
              <a:rPr lang="en-US" dirty="0" err="1"/>
              <a:t>bài</a:t>
            </a:r>
            <a:r>
              <a:rPr lang="en-US" dirty="0"/>
              <a:t>: </a:t>
            </a:r>
            <a:r>
              <a:rPr lang="en-US" dirty="0" err="1"/>
              <a:t>hạn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băng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,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khôi</a:t>
            </a:r>
            <a:r>
              <a:rPr lang="en-US" dirty="0"/>
              <a:t> </a:t>
            </a:r>
            <a:r>
              <a:rPr lang="en-US" dirty="0" err="1"/>
              <a:t>phục</a:t>
            </a:r>
            <a:r>
              <a:rPr lang="en-US" dirty="0"/>
              <a:t> </a:t>
            </a:r>
            <a:r>
              <a:rPr lang="en-US" dirty="0" err="1"/>
              <a:t>lớn</a:t>
            </a:r>
            <a:r>
              <a:rPr lang="en-US" dirty="0"/>
              <a:t> (</a:t>
            </a:r>
            <a:r>
              <a:rPr lang="en-US" dirty="0" err="1"/>
              <a:t>tiếng</a:t>
            </a:r>
            <a:r>
              <a:rPr lang="en-US" dirty="0"/>
              <a:t>/</a:t>
            </a:r>
            <a:r>
              <a:rPr lang="en-US" dirty="0" err="1"/>
              <a:t>ngày</a:t>
            </a:r>
            <a:r>
              <a:rPr lang="en-US" dirty="0"/>
              <a:t>),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nhật</a:t>
            </a:r>
            <a:r>
              <a:rPr lang="en-US" dirty="0"/>
              <a:t> </a:t>
            </a:r>
            <a:r>
              <a:rPr lang="en-US" dirty="0" err="1"/>
              <a:t>kịp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so với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mất</a:t>
            </a:r>
            <a:r>
              <a:rPr lang="en-US" dirty="0"/>
              <a:t> do quá trình </a:t>
            </a:r>
            <a:r>
              <a:rPr lang="en-US" dirty="0" err="1"/>
              <a:t>sao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-&gt; 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hội</a:t>
            </a:r>
            <a:r>
              <a:rPr lang="en-US" dirty="0"/>
              <a:t> </a:t>
            </a:r>
            <a:r>
              <a:rPr lang="en-US" dirty="0" err="1"/>
              <a:t>doanh</a:t>
            </a:r>
            <a:r>
              <a:rPr lang="en-US" dirty="0"/>
              <a:t> </a:t>
            </a:r>
            <a:r>
              <a:rPr lang="en-US" dirty="0" err="1"/>
              <a:t>nghiệp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0DDFF-E56F-442C-B8F9-136B3AF0A16E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4145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Đảm</a:t>
            </a:r>
            <a:r>
              <a:rPr lang="en-US" dirty="0"/>
              <a:t> </a:t>
            </a:r>
            <a:r>
              <a:rPr lang="en-US" dirty="0" err="1"/>
              <a:t>bảo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tục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Giảm</a:t>
            </a:r>
            <a:r>
              <a:rPr lang="en-US" dirty="0"/>
              <a:t> </a:t>
            </a:r>
            <a:r>
              <a:rPr lang="en-US" dirty="0" err="1"/>
              <a:t>thiểu</a:t>
            </a:r>
            <a:r>
              <a:rPr lang="en-US" dirty="0"/>
              <a:t> </a:t>
            </a:r>
            <a:r>
              <a:rPr lang="en-US" dirty="0" err="1"/>
              <a:t>thời</a:t>
            </a:r>
            <a:r>
              <a:rPr lang="en-US" dirty="0"/>
              <a:t> </a:t>
            </a:r>
            <a:r>
              <a:rPr lang="en-US" dirty="0" err="1"/>
              <a:t>gian</a:t>
            </a:r>
            <a:r>
              <a:rPr lang="en-US" dirty="0"/>
              <a:t> </a:t>
            </a:r>
            <a:r>
              <a:rPr lang="en-US" dirty="0" err="1"/>
              <a:t>ngừng</a:t>
            </a:r>
            <a:r>
              <a:rPr lang="en-US" dirty="0"/>
              <a:t> </a:t>
            </a:r>
            <a:r>
              <a:rPr lang="en-US" dirty="0" err="1"/>
              <a:t>hệ</a:t>
            </a:r>
            <a:r>
              <a:rPr lang="en-US" dirty="0"/>
              <a:t> thống </a:t>
            </a:r>
            <a:r>
              <a:rPr lang="en-US" dirty="0" err="1"/>
              <a:t>bởi</a:t>
            </a:r>
            <a:r>
              <a:rPr lang="en-US" dirty="0"/>
              <a:t> 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0DDFF-E56F-442C-B8F9-136B3AF0A16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8716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Trung </a:t>
            </a:r>
            <a:r>
              <a:rPr lang="en-US" dirty="0" err="1"/>
              <a:t>tâm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1 với CSDL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động</a:t>
            </a:r>
            <a:r>
              <a:rPr lang="en-US" dirty="0"/>
              <a:t>, </a:t>
            </a:r>
            <a:r>
              <a:rPr lang="en-US" dirty="0" err="1"/>
              <a:t>phục</a:t>
            </a:r>
            <a:r>
              <a:rPr lang="en-US" dirty="0"/>
              <a:t> </a:t>
            </a:r>
            <a:r>
              <a:rPr lang="en-US" dirty="0" err="1"/>
              <a:t>vụ</a:t>
            </a:r>
            <a:r>
              <a:rPr lang="en-US" dirty="0"/>
              <a:t>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endParaRPr lang="en-US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Duy </a:t>
            </a:r>
            <a:r>
              <a:rPr lang="en-US" dirty="0" err="1"/>
              <a:t>trì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dịch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CSDL </a:t>
            </a:r>
            <a:r>
              <a:rPr lang="en-US" dirty="0" err="1"/>
              <a:t>chính</a:t>
            </a:r>
            <a:r>
              <a:rPr lang="en-US" dirty="0"/>
              <a:t> được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nhật</a:t>
            </a:r>
            <a:r>
              <a:rPr lang="en-US" dirty="0"/>
              <a:t> với CSDL dự </a:t>
            </a:r>
            <a:r>
              <a:rPr lang="en-US" dirty="0" err="1"/>
              <a:t>phòng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ở TTDL 2</a:t>
            </a:r>
          </a:p>
          <a:p>
            <a:pPr marL="171450" indent="-171450">
              <a:buFontTx/>
              <a:buChar char="-"/>
            </a:pPr>
            <a:r>
              <a:rPr lang="en-US" dirty="0"/>
              <a:t>Phần </a:t>
            </a:r>
            <a:r>
              <a:rPr lang="en-US" dirty="0" err="1"/>
              <a:t>cứng</a:t>
            </a:r>
            <a:r>
              <a:rPr lang="en-US" dirty="0"/>
              <a:t> có thể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, TTDL 2 </a:t>
            </a:r>
            <a:r>
              <a:rPr lang="en-US" dirty="0" err="1"/>
              <a:t>thường</a:t>
            </a:r>
            <a:r>
              <a:rPr lang="en-US" dirty="0"/>
              <a:t> được </a:t>
            </a:r>
            <a:r>
              <a:rPr lang="en-US" dirty="0" err="1"/>
              <a:t>điều</a:t>
            </a:r>
            <a:r>
              <a:rPr lang="en-US" dirty="0"/>
              <a:t> chỉnh </a:t>
            </a:r>
            <a:r>
              <a:rPr lang="en-US" dirty="0" err="1"/>
              <a:t>nhỏ</a:t>
            </a:r>
            <a:r>
              <a:rPr lang="en-US" dirty="0"/>
              <a:t> </a:t>
            </a:r>
            <a:r>
              <a:rPr lang="en-US" dirty="0" err="1"/>
              <a:t>hơn</a:t>
            </a:r>
            <a:r>
              <a:rPr lang="en-US" dirty="0"/>
              <a:t> -&gt;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kiệm</a:t>
            </a:r>
            <a:r>
              <a:rPr lang="en-US" dirty="0"/>
              <a:t> chi </a:t>
            </a:r>
            <a:r>
              <a:rPr lang="en-US" dirty="0" err="1"/>
              <a:t>phí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Phần </a:t>
            </a:r>
            <a:r>
              <a:rPr lang="en-US" dirty="0" err="1"/>
              <a:t>mềm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giống</a:t>
            </a:r>
            <a:r>
              <a:rPr lang="en-US" dirty="0"/>
              <a:t> </a:t>
            </a:r>
            <a:r>
              <a:rPr lang="en-US" dirty="0" err="1"/>
              <a:t>nhau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Software EE, </a:t>
            </a:r>
            <a:r>
              <a:rPr lang="en-US" dirty="0" err="1"/>
              <a:t>hệ</a:t>
            </a:r>
            <a:r>
              <a:rPr lang="en-US" dirty="0"/>
              <a:t> thống </a:t>
            </a:r>
            <a:r>
              <a:rPr lang="en-US" dirty="0" err="1"/>
              <a:t>quản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nhớ</a:t>
            </a:r>
            <a:r>
              <a:rPr lang="en-US" dirty="0"/>
              <a:t> (ASM, OMF </a:t>
            </a:r>
            <a:r>
              <a:rPr lang="en-US" dirty="0" err="1"/>
              <a:t>hoặc</a:t>
            </a:r>
            <a:r>
              <a:rPr lang="en-US" dirty="0"/>
              <a:t> File Systems)</a:t>
            </a:r>
          </a:p>
          <a:p>
            <a:pPr marL="171450" indent="-171450">
              <a:buFontTx/>
              <a:buChar char="-"/>
            </a:pP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hai</a:t>
            </a:r>
            <a:r>
              <a:rPr lang="en-US" dirty="0"/>
              <a:t> TTDL được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khác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mặt</a:t>
            </a:r>
            <a:r>
              <a:rPr lang="en-US" dirty="0"/>
              <a:t> </a:t>
            </a:r>
            <a:r>
              <a:rPr lang="en-US" dirty="0" err="1"/>
              <a:t>vật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cả</a:t>
            </a:r>
            <a:r>
              <a:rPr lang="en-US" dirty="0"/>
              <a:t> </a:t>
            </a:r>
            <a:r>
              <a:rPr lang="en-US" dirty="0" err="1"/>
              <a:t>về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lý</a:t>
            </a:r>
            <a:r>
              <a:rPr lang="en-US" dirty="0"/>
              <a:t>, </a:t>
            </a:r>
            <a:r>
              <a:rPr lang="en-US" dirty="0" err="1"/>
              <a:t>nhằm</a:t>
            </a:r>
            <a:r>
              <a:rPr lang="en-US" dirty="0"/>
              <a:t> </a:t>
            </a:r>
            <a:r>
              <a:rPr lang="en-US" dirty="0" err="1"/>
              <a:t>đảm</a:t>
            </a:r>
            <a:r>
              <a:rPr lang="en-US" dirty="0"/>
              <a:t> </a:t>
            </a:r>
            <a:r>
              <a:rPr lang="en-US" dirty="0" err="1"/>
              <a:t>bảo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chống</a:t>
            </a:r>
            <a:r>
              <a:rPr lang="en-US" dirty="0"/>
              <a:t> </a:t>
            </a:r>
            <a:r>
              <a:rPr lang="en-US" dirty="0" err="1"/>
              <a:t>lỗi</a:t>
            </a:r>
            <a:r>
              <a:rPr lang="en-US" dirty="0"/>
              <a:t> </a:t>
            </a:r>
            <a:r>
              <a:rPr lang="en-US" dirty="0" err="1"/>
              <a:t>đồng</a:t>
            </a:r>
            <a:r>
              <a:rPr lang="en-US" dirty="0"/>
              <a:t> </a:t>
            </a:r>
            <a:r>
              <a:rPr lang="en-US" dirty="0" err="1"/>
              <a:t>thời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nhật</a:t>
            </a:r>
            <a:r>
              <a:rPr lang="en-US" dirty="0"/>
              <a:t>: </a:t>
            </a:r>
            <a:r>
              <a:rPr lang="en-US" dirty="0" err="1"/>
              <a:t>đồng</a:t>
            </a:r>
            <a:r>
              <a:rPr lang="en-US" dirty="0"/>
              <a:t> </a:t>
            </a:r>
            <a:r>
              <a:rPr lang="en-US" dirty="0" err="1"/>
              <a:t>bộ</a:t>
            </a:r>
            <a:r>
              <a:rPr lang="en-US" dirty="0"/>
              <a:t> </a:t>
            </a:r>
            <a:r>
              <a:rPr lang="en-US" dirty="0" err="1"/>
              <a:t>hóa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giao</a:t>
            </a:r>
            <a:r>
              <a:rPr lang="en-US" dirty="0"/>
              <a:t> </a:t>
            </a:r>
            <a:r>
              <a:rPr lang="en-US" dirty="0" err="1"/>
              <a:t>dịch</a:t>
            </a:r>
            <a:r>
              <a:rPr lang="en-US" dirty="0"/>
              <a:t> mới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tục</a:t>
            </a:r>
            <a:r>
              <a:rPr lang="en-US" dirty="0"/>
              <a:t>. CSDL chỉnh </a:t>
            </a:r>
            <a:r>
              <a:rPr lang="en-US" dirty="0" err="1"/>
              <a:t>phục</a:t>
            </a:r>
            <a:r>
              <a:rPr lang="en-US" dirty="0"/>
              <a:t> </a:t>
            </a:r>
            <a:r>
              <a:rPr lang="en-US" dirty="0" err="1"/>
              <a:t>vụ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thao</a:t>
            </a:r>
            <a:r>
              <a:rPr lang="en-US" dirty="0"/>
              <a:t> </a:t>
            </a:r>
            <a:r>
              <a:rPr lang="en-US" dirty="0" err="1"/>
              <a:t>tác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, gửi </a:t>
            </a:r>
            <a:r>
              <a:rPr lang="en-US" dirty="0" err="1"/>
              <a:t>cho</a:t>
            </a:r>
            <a:r>
              <a:rPr lang="en-US" dirty="0"/>
              <a:t> CSDL dự </a:t>
            </a:r>
            <a:r>
              <a:rPr lang="en-US" dirty="0" err="1"/>
              <a:t>phòng</a:t>
            </a:r>
            <a:r>
              <a:rPr lang="en-US" dirty="0"/>
              <a:t> </a:t>
            </a:r>
            <a:r>
              <a:rPr lang="en-US" dirty="0" err="1"/>
              <a:t>nhận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0DDFF-E56F-442C-B8F9-136B3AF0A16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2212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 err="1"/>
              <a:t>Xảy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</a:t>
            </a:r>
            <a:r>
              <a:rPr lang="en-US" dirty="0" err="1"/>
              <a:t>sự</a:t>
            </a:r>
            <a:r>
              <a:rPr lang="en-US" dirty="0"/>
              <a:t> </a:t>
            </a:r>
            <a:r>
              <a:rPr lang="en-US" dirty="0" err="1"/>
              <a:t>cố</a:t>
            </a:r>
            <a:r>
              <a:rPr lang="en-US" dirty="0"/>
              <a:t> </a:t>
            </a:r>
            <a:r>
              <a:rPr lang="en-US" dirty="0" err="1"/>
              <a:t>tại</a:t>
            </a:r>
            <a:r>
              <a:rPr lang="en-US" dirty="0"/>
              <a:t> CSDL </a:t>
            </a:r>
            <a:r>
              <a:rPr lang="en-US" dirty="0" err="1"/>
              <a:t>chính</a:t>
            </a:r>
            <a:r>
              <a:rPr lang="en-US" dirty="0"/>
              <a:t>: Fail-over, </a:t>
            </a:r>
            <a:r>
              <a:rPr lang="en-US" dirty="0" err="1"/>
              <a:t>chuyển</a:t>
            </a:r>
            <a:r>
              <a:rPr lang="en-US" dirty="0"/>
              <a:t> </a:t>
            </a:r>
            <a:r>
              <a:rPr lang="en-US" dirty="0" err="1"/>
              <a:t>vai</a:t>
            </a:r>
            <a:r>
              <a:rPr lang="en-US" dirty="0"/>
              <a:t> </a:t>
            </a:r>
            <a:r>
              <a:rPr lang="en-US" dirty="0" err="1"/>
              <a:t>trò</a:t>
            </a:r>
            <a:r>
              <a:rPr lang="en-US" dirty="0"/>
              <a:t> CSDL dự </a:t>
            </a:r>
            <a:r>
              <a:rPr lang="en-US" dirty="0" err="1"/>
              <a:t>phòng</a:t>
            </a:r>
            <a:r>
              <a:rPr lang="en-US" dirty="0"/>
              <a:t> sang CSDL chỉnh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động</a:t>
            </a: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năng</a:t>
            </a: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0DDFF-E56F-442C-B8F9-136B3AF0A16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7952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Redo Data: a description of a change made to a single block in the database (include undo segment)</a:t>
            </a:r>
          </a:p>
          <a:p>
            <a:pPr marL="285750" indent="-28575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Redo Logs: Each redo log file consists of redo records.</a:t>
            </a:r>
          </a:p>
          <a:p>
            <a:pPr marL="285750" indent="-285750" algn="l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kern="1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Media Failure: Deletion or corruption of a file needed for database operation -&gt; Media Recovery -&gt; Recover the file by applying redo information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0DDFF-E56F-442C-B8F9-136B3AF0A16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7011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00DDFF-E56F-442C-B8F9-136B3AF0A16E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3349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4861C-81FB-3CC0-23E6-8DA4D08CA3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6F9A60-328C-C847-07AD-784452B35D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DB96B-2DD2-A033-A84C-D9071190E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BE5563-5C91-4DD0-9E8B-0177A2CB320E}" type="datetime1">
              <a:rPr lang="en-US" smtClean="0"/>
              <a:t>05/06/2024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9FC8E1-9064-3AB7-1DA1-C4DA3B8CA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18D0A2-B6DC-A01F-C412-63E7A4CC8B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B9FCB76-85D5-0F8B-456B-51E5BB64D3A4}"/>
              </a:ext>
            </a:extLst>
          </p:cNvPr>
          <p:cNvSpPr/>
          <p:nvPr userDrawn="1"/>
        </p:nvSpPr>
        <p:spPr>
          <a:xfrm>
            <a:off x="83998" y="81000"/>
            <a:ext cx="12024000" cy="66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457200" algn="ctr">
              <a:lnSpc>
                <a:spcPct val="120000"/>
              </a:lnSpc>
              <a:spcBef>
                <a:spcPts val="720"/>
              </a:spcBef>
              <a:spcAft>
                <a:spcPts val="720"/>
              </a:spcAft>
            </a:pPr>
            <a:endParaRPr lang="en-US" sz="1800" kern="100" dirty="0">
              <a:solidFill>
                <a:schemeClr val="accent1">
                  <a:lumMod val="75000"/>
                </a:schemeClr>
              </a:solidFill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8710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FB2E1-BB0B-511B-E6C6-101D65670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E32A8B-B7A7-E3EA-C9E6-7D520920D1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606E60-7D5B-5884-F128-6E3980951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D950D-A18A-48E8-886F-B91F4049473D}" type="datetime1">
              <a:rPr lang="en-US" smtClean="0"/>
              <a:t>05/06/2024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54C2DF-AD07-7C8B-A49D-A42E2F3567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150A6E-1B1D-59DA-A480-EAB093294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757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788790-47FB-A38E-47D9-FEF3110C25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1FA0A1-6EBF-97F3-00EF-1573B50127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490E94-3DE4-ACF7-EB09-1749C330A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18E3BE-D176-44EE-9037-BCD899569DBC}" type="datetime1">
              <a:rPr lang="en-US" smtClean="0"/>
              <a:t>05/06/2024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0C1D27-4847-B7B5-1850-99013538B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79F015-54A2-3A53-8C69-422EE6866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333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92260-3EF2-7B85-9AF6-DDA2BCD6D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4A8F6-EFC4-D5A5-7FF2-A52F165B66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BA42ED-56A3-8BFB-3BAB-7DCBA1D9A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32B32-B288-5FFE-7E98-4FB8042F5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err="1"/>
              <a:t>Khóa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</a:t>
            </a:r>
            <a:r>
              <a:rPr lang="en-US" dirty="0" err="1"/>
              <a:t>tốt</a:t>
            </a:r>
            <a:r>
              <a:rPr lang="en-US" dirty="0"/>
              <a:t> </a:t>
            </a:r>
            <a:r>
              <a:rPr lang="en-US" dirty="0" err="1"/>
              <a:t>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36768E-DE1D-F297-085B-77BDDFE85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C518E6FD-CA19-4126-A854-EB34EE25670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942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2F449-6EBB-B058-6981-A85E143C30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4D44F3-5ED2-B6F5-838E-140866DA46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C05331-A11F-B400-74AB-16B8460D0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5B4DF-127D-41F9-AE42-8AFB4BC73C36}" type="datetime1">
              <a:rPr lang="en-US" smtClean="0"/>
              <a:t>05/06/2024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BC414-114F-5706-4650-0D594307A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2CCB01-A242-B7E8-0BBD-2A532519F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151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86AB7-EA2E-F576-6A43-50F8143E2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028E9-D0C6-2FC0-98C1-40E0D09721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12F9F8-720E-9CEC-F822-86692D048C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70FD5D-9A86-10BD-E86D-7407F153E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C1546F-5408-4CBA-818E-573765533D2F}" type="datetime1">
              <a:rPr lang="en-US" smtClean="0"/>
              <a:t>05/06/2024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07F92A-9C8F-FE8F-AF04-C15A29404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8EE021-17AD-1FA1-C623-BCB6777C7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065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9CB3A-E476-3C3C-F4A6-6F7F470C2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AF79A4-C1EE-FB8C-5892-6762F27034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1F9115-8C7D-BBAC-1D78-46470F3E27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FB28084-3CAA-D873-5D33-5DE18CAB90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3706B69-D67B-CBF5-B45C-C32EADFFF9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B1A216-FB4C-9C55-109D-F189568B7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C0A353-AB79-4CDD-A817-F25755D5D959}" type="datetime1">
              <a:rPr lang="en-US" smtClean="0"/>
              <a:t>05/06/2024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0866A3-B701-17EE-D834-0AB425F057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5B2C80-79BF-AB14-9F78-EA2D6B9C0C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989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B715B-5198-3AB1-DD54-9F773B0429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795BA7-1375-9424-5CA3-3401721E3D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F6BCF7-D6EF-4AD9-A254-CD94435716B6}" type="datetime1">
              <a:rPr lang="en-US" smtClean="0"/>
              <a:t>05/06/2024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986E1F-451C-B4D7-B12D-3BC4E18CF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28057E-6F6B-0191-35DE-B7891F9D3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048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67ED420-3A3A-2735-17A0-C63AB936D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4D950-B0D6-4EE8-9746-BC4E1A13C12C}" type="datetime1">
              <a:rPr lang="en-US" smtClean="0"/>
              <a:t>05/06/2024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6DE989-9804-4E90-B366-F0794F584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196D9B-2816-C0A1-2400-049B30E52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1509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82E29-B369-B1CE-F356-58BE76042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1760E-90F2-4753-EDC4-038434E37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26E771-70F4-0B0C-B420-B6DFEFC151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00591D-59A2-09AA-F83A-EE47DB2D8C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BB545-722B-49D2-9480-0B0925BCF579}" type="datetime1">
              <a:rPr lang="en-US" smtClean="0"/>
              <a:t>05/06/2024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5E2F09-E814-481C-5630-1DE967681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8C8A6D-C8F9-3775-5415-F74ECF683B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708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1C614-7E38-CA4E-F4D0-F07AFFE70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8FF674-98F3-D2CD-6EAC-7202799514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8C4D31-D680-263E-5839-B6CBDE6925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E8C21-6DA1-9D83-D265-DC4D27EA4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B6504-004A-4A0C-A878-BAA09A1ABDCE}" type="datetime1">
              <a:rPr lang="en-US" smtClean="0"/>
              <a:t>05/06/2024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F18BF6-1FC7-8AF1-42B9-581205157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07D5C5-467D-0244-7D4F-D0422A5570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743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E8961D5-94E6-8EEE-C218-FEC3F95630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ED39C9-4102-9AE3-BDB9-7500B20926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9C38CF-6805-C801-8572-86B00C7F8D1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BCC162-D818-4402-B1BE-CD05B2E48172}" type="datetime1">
              <a:rPr lang="en-US" smtClean="0"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84F3BA-BD3C-16AF-6CBE-52F09FAA72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Khóa luận tốt nghiệp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E2A9E1-1AF5-92EF-97DD-4CAB999E09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18E6FD-CA19-4126-A854-EB34EE2567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777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gif"/><Relationship Id="rId4" Type="http://schemas.openxmlformats.org/officeDocument/2006/relationships/image" Target="../media/image1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.svg"/><Relationship Id="rId7" Type="http://schemas.openxmlformats.org/officeDocument/2006/relationships/image" Target="../media/image27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svg"/><Relationship Id="rId10" Type="http://schemas.microsoft.com/office/2007/relationships/hdphoto" Target="../media/hdphoto3.wdp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7" Type="http://schemas.openxmlformats.org/officeDocument/2006/relationships/image" Target="../media/image25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1.svg"/><Relationship Id="rId4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gif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ight Triangle 28">
            <a:extLst>
              <a:ext uri="{FF2B5EF4-FFF2-40B4-BE49-F238E27FC236}">
                <a16:creationId xmlns:a16="http://schemas.microsoft.com/office/drawing/2014/main" id="{11F64345-5C62-7AFD-69CF-632DB65623E2}"/>
              </a:ext>
            </a:extLst>
          </p:cNvPr>
          <p:cNvSpPr/>
          <p:nvPr/>
        </p:nvSpPr>
        <p:spPr>
          <a:xfrm>
            <a:off x="1" y="10969"/>
            <a:ext cx="1957978" cy="6847031"/>
          </a:xfrm>
          <a:prstGeom prst="rtTriangle">
            <a:avLst/>
          </a:prstGeom>
          <a:solidFill>
            <a:srgbClr val="0070C0">
              <a:alpha val="9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3BDBD3-0D8A-9C11-AE5A-3CF3255C2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Khóa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</a:t>
            </a:r>
            <a:r>
              <a:rPr lang="en-US" dirty="0" err="1"/>
              <a:t>tốt</a:t>
            </a:r>
            <a:r>
              <a:rPr lang="en-US" dirty="0"/>
              <a:t> </a:t>
            </a:r>
            <a:r>
              <a:rPr lang="en-US" dirty="0" err="1"/>
              <a:t>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0ADFEE-A9E9-7C4C-015D-900F5AC64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17" name="image23.png">
            <a:extLst>
              <a:ext uri="{FF2B5EF4-FFF2-40B4-BE49-F238E27FC236}">
                <a16:creationId xmlns:a16="http://schemas.microsoft.com/office/drawing/2014/main" id="{0C426ACA-2562-6657-E489-BB506F11FA2A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777378" y="365801"/>
            <a:ext cx="1180601" cy="1180601"/>
          </a:xfrm>
          <a:prstGeom prst="rect">
            <a:avLst/>
          </a:prstGeom>
          <a:ln/>
          <a:effectLst/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F8E4AA43-BF16-8170-E677-03F105A5A970}"/>
              </a:ext>
            </a:extLst>
          </p:cNvPr>
          <p:cNvSpPr/>
          <p:nvPr/>
        </p:nvSpPr>
        <p:spPr>
          <a:xfrm>
            <a:off x="2110378" y="361355"/>
            <a:ext cx="443871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r>
              <a:rPr lang="en-US" sz="2800" dirty="0">
                <a:ln w="0"/>
                <a:latin typeface="iCiel Gotham Medium" pitchFamily="50" charset="0"/>
                <a:cs typeface="iCiel Gotham Medium" pitchFamily="50" charset="0"/>
              </a:rPr>
              <a:t>HỌC VIỆN NGÂN HÀNG</a:t>
            </a:r>
            <a:endParaRPr lang="en-US" sz="2800" cap="none" spc="0" dirty="0">
              <a:ln w="0"/>
              <a:solidFill>
                <a:schemeClr val="tx1"/>
              </a:solidFill>
              <a:latin typeface="iCiel Gotham Medium" pitchFamily="50" charset="0"/>
              <a:cs typeface="iCiel Gotham Medium" pitchFamily="50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A7FC529-F5B9-55E5-ED73-D34B47E5AA5E}"/>
              </a:ext>
            </a:extLst>
          </p:cNvPr>
          <p:cNvSpPr/>
          <p:nvPr/>
        </p:nvSpPr>
        <p:spPr>
          <a:xfrm>
            <a:off x="2110378" y="900071"/>
            <a:ext cx="4907817" cy="646331"/>
          </a:xfrm>
          <a:prstGeom prst="rect">
            <a:avLst/>
          </a:prstGeom>
          <a:ln/>
          <a:effectLst/>
        </p:spPr>
        <p:txBody>
          <a:bodyPr wrap="square" lIns="91440" tIns="45720" rIns="91440" bIns="45720">
            <a:spAutoFit/>
          </a:bodyPr>
          <a:lstStyle/>
          <a:p>
            <a:r>
              <a:rPr lang="en-US" cap="none" spc="0" dirty="0">
                <a:ln w="0"/>
                <a:solidFill>
                  <a:srgbClr val="FF7F00"/>
                </a:solidFill>
                <a:latin typeface="iCiel Gotham Medium" pitchFamily="50" charset="0"/>
                <a:cs typeface="iCiel Gotham Medium" pitchFamily="50" charset="0"/>
              </a:rPr>
              <a:t>KHOA CÔNG NGHỆ THÔNG TIN </a:t>
            </a:r>
          </a:p>
          <a:p>
            <a:r>
              <a:rPr lang="en-US" cap="none" spc="0" dirty="0">
                <a:ln w="0"/>
                <a:solidFill>
                  <a:schemeClr val="accent1">
                    <a:lumMod val="50000"/>
                  </a:schemeClr>
                </a:solidFill>
                <a:latin typeface="iCiel Gotham Medium" pitchFamily="50" charset="0"/>
                <a:cs typeface="iCiel Gotham Medium" pitchFamily="50" charset="0"/>
              </a:rPr>
              <a:t>VÀ KINH TẾ SỐ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977F7DA-74D9-0174-BFE5-9355459F786F}"/>
              </a:ext>
            </a:extLst>
          </p:cNvPr>
          <p:cNvSpPr/>
          <p:nvPr/>
        </p:nvSpPr>
        <p:spPr>
          <a:xfrm>
            <a:off x="3512715" y="2245594"/>
            <a:ext cx="5471370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dirty="0">
                <a:ln w="0"/>
                <a:latin typeface="iCiel Gotham Medium" pitchFamily="50" charset="0"/>
                <a:cs typeface="iCiel Gotham Medium" pitchFamily="50" charset="0"/>
              </a:rPr>
              <a:t>KHÓA LUẬN TỐT NGHIỆP</a:t>
            </a:r>
            <a:endParaRPr lang="en-US" sz="3200" cap="none" spc="0" dirty="0">
              <a:ln w="0"/>
              <a:solidFill>
                <a:schemeClr val="tx1"/>
              </a:solidFill>
              <a:latin typeface="iCiel Gotham Medium" pitchFamily="50" charset="0"/>
              <a:cs typeface="iCiel Gotham Medium" pitchFamily="50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33508D0-EA21-B9AB-57B8-4E2F1B57143E}"/>
              </a:ext>
            </a:extLst>
          </p:cNvPr>
          <p:cNvSpPr/>
          <p:nvPr/>
        </p:nvSpPr>
        <p:spPr>
          <a:xfrm>
            <a:off x="1510491" y="2965563"/>
            <a:ext cx="9475814" cy="9417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>
              <a:lnSpc>
                <a:spcPct val="120000"/>
              </a:lnSpc>
              <a:spcBef>
                <a:spcPts val="720"/>
              </a:spcBef>
              <a:spcAft>
                <a:spcPts val="720"/>
              </a:spcAft>
            </a:pPr>
            <a:r>
              <a:rPr lang="en-US" sz="2400" b="1" kern="100" dirty="0">
                <a:solidFill>
                  <a:schemeClr val="accent1">
                    <a:lumMod val="50000"/>
                  </a:schemeClr>
                </a:solidFill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GIẢI PHÁP ORACLE DATA GUARD CHO HỆ THỐNG </a:t>
            </a:r>
            <a:br>
              <a:rPr lang="en-US" sz="2400" b="1" kern="100" dirty="0">
                <a:solidFill>
                  <a:schemeClr val="accent1">
                    <a:lumMod val="50000"/>
                  </a:schemeClr>
                </a:solidFill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</a:br>
            <a:r>
              <a:rPr lang="en-US" sz="2400" b="1" kern="100" dirty="0">
                <a:solidFill>
                  <a:schemeClr val="accent1">
                    <a:lumMod val="50000"/>
                  </a:schemeClr>
                </a:solidFill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XẾP HẠNG TÍN DỤNG CÔNG TY TÀI CHÍNH SHBFINANCE</a:t>
            </a:r>
            <a:endParaRPr lang="en-US" sz="2400" kern="100" dirty="0">
              <a:solidFill>
                <a:schemeClr val="accent1">
                  <a:lumMod val="50000"/>
                </a:schemeClr>
              </a:solidFill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D06043F-FEC5-C84E-ED1D-6F46BF0BA891}"/>
              </a:ext>
            </a:extLst>
          </p:cNvPr>
          <p:cNvSpPr/>
          <p:nvPr/>
        </p:nvSpPr>
        <p:spPr>
          <a:xfrm>
            <a:off x="3165384" y="4340869"/>
            <a:ext cx="2950936" cy="182921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Sinh </a:t>
            </a: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viên</a:t>
            </a: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thực</a:t>
            </a: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hiện</a:t>
            </a: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:</a:t>
            </a:r>
          </a:p>
          <a:p>
            <a:pPr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Giảng</a:t>
            </a: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viên</a:t>
            </a: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hướng</a:t>
            </a: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dẫn</a:t>
            </a: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:</a:t>
            </a:r>
          </a:p>
          <a:p>
            <a:pPr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Đơn</a:t>
            </a: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vị</a:t>
            </a: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công</a:t>
            </a: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tác</a:t>
            </a: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:</a:t>
            </a:r>
          </a:p>
          <a:p>
            <a:pPr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Lớp</a:t>
            </a:r>
            <a:r>
              <a:rPr lang="en-US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:</a:t>
            </a:r>
          </a:p>
          <a:p>
            <a:pPr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Khoa:</a:t>
            </a:r>
            <a:endParaRPr lang="en-US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955E7A8-374D-007D-AA72-BEBAF1BE43A5}"/>
              </a:ext>
            </a:extLst>
          </p:cNvPr>
          <p:cNvSpPr/>
          <p:nvPr/>
        </p:nvSpPr>
        <p:spPr>
          <a:xfrm>
            <a:off x="6380482" y="4336534"/>
            <a:ext cx="4369582" cy="21872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Lê Hoàng Vũ</a:t>
            </a:r>
          </a:p>
          <a:p>
            <a:pPr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</a:t>
            </a: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hS</a:t>
            </a: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. Giang </a:t>
            </a: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Thị</a:t>
            </a: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Thu </a:t>
            </a: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Huyền</a:t>
            </a:r>
            <a:endParaRPr lang="en-US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Công</a:t>
            </a: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ty </a:t>
            </a: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Công</a:t>
            </a: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nghệ</a:t>
            </a: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JProTech</a:t>
            </a:r>
            <a:endParaRPr lang="en-US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K23HTTTA</a:t>
            </a:r>
          </a:p>
          <a:p>
            <a:pPr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Công</a:t>
            </a: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nghệ</a:t>
            </a: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thông</a:t>
            </a: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tin và </a:t>
            </a: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Kinh</a:t>
            </a: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tế</a:t>
            </a:r>
            <a:r>
              <a:rPr lang="en-US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số</a:t>
            </a:r>
            <a:endParaRPr lang="en-US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>
              <a:lnSpc>
                <a:spcPct val="120000"/>
              </a:lnSpc>
              <a:spcBef>
                <a:spcPts val="100"/>
              </a:spcBef>
              <a:spcAft>
                <a:spcPts val="100"/>
              </a:spcAft>
            </a:pPr>
            <a:endParaRPr lang="en-US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24" name="Date Placeholder 11">
            <a:extLst>
              <a:ext uri="{FF2B5EF4-FFF2-40B4-BE49-F238E27FC236}">
                <a16:creationId xmlns:a16="http://schemas.microsoft.com/office/drawing/2014/main" id="{E82AED93-9EC4-2C38-1D6E-F8AF151F678A}"/>
              </a:ext>
            </a:extLst>
          </p:cNvPr>
          <p:cNvSpPr txBox="1">
            <a:spLocks/>
          </p:cNvSpPr>
          <p:nvPr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  <p:sp>
        <p:nvSpPr>
          <p:cNvPr id="33" name="Right Triangle 32">
            <a:extLst>
              <a:ext uri="{FF2B5EF4-FFF2-40B4-BE49-F238E27FC236}">
                <a16:creationId xmlns:a16="http://schemas.microsoft.com/office/drawing/2014/main" id="{1BC031D4-9B8C-378B-45A1-2F339C80D2CD}"/>
              </a:ext>
            </a:extLst>
          </p:cNvPr>
          <p:cNvSpPr/>
          <p:nvPr/>
        </p:nvSpPr>
        <p:spPr>
          <a:xfrm>
            <a:off x="3404" y="2245594"/>
            <a:ext cx="1055255" cy="3384583"/>
          </a:xfrm>
          <a:prstGeom prst="rtTriangle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ight Triangle 30">
            <a:extLst>
              <a:ext uri="{FF2B5EF4-FFF2-40B4-BE49-F238E27FC236}">
                <a16:creationId xmlns:a16="http://schemas.microsoft.com/office/drawing/2014/main" id="{60F880F5-0ADE-3D1B-2020-5C347065CCF3}"/>
              </a:ext>
            </a:extLst>
          </p:cNvPr>
          <p:cNvSpPr/>
          <p:nvPr/>
        </p:nvSpPr>
        <p:spPr>
          <a:xfrm>
            <a:off x="0" y="3462448"/>
            <a:ext cx="990599" cy="3384583"/>
          </a:xfrm>
          <a:prstGeom prst="rtTriangle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4F291D-DF0C-23C3-88BB-77ADA40E7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16761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 4">
            <a:extLst>
              <a:ext uri="{FF2B5EF4-FFF2-40B4-BE49-F238E27FC236}">
                <a16:creationId xmlns:a16="http://schemas.microsoft.com/office/drawing/2014/main" id="{21DD73D4-301E-4E2E-8B43-CF367B90BC9D}"/>
              </a:ext>
            </a:extLst>
          </p:cNvPr>
          <p:cNvSpPr/>
          <p:nvPr/>
        </p:nvSpPr>
        <p:spPr>
          <a:xfrm>
            <a:off x="9186024" y="-4680220"/>
            <a:ext cx="8414387" cy="8414387"/>
          </a:xfrm>
          <a:custGeom>
            <a:avLst/>
            <a:gdLst/>
            <a:ahLst/>
            <a:cxnLst/>
            <a:rect l="l" t="t" r="r" b="b"/>
            <a:pathLst>
              <a:path w="8414387" h="8414387">
                <a:moveTo>
                  <a:pt x="0" y="0"/>
                </a:moveTo>
                <a:lnTo>
                  <a:pt x="8414388" y="0"/>
                </a:lnTo>
                <a:lnTo>
                  <a:pt x="8414388" y="8414388"/>
                </a:lnTo>
                <a:lnTo>
                  <a:pt x="0" y="84143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9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938B8-9B30-4329-FFA8-85F5C95E9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712B2-6428-CEF4-0007-DA33936E5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348F4-CC23-E831-EAE7-5539021E2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934B70-364E-38B0-0AA5-10AE14DD2889}"/>
              </a:ext>
            </a:extLst>
          </p:cNvPr>
          <p:cNvSpPr txBox="1"/>
          <p:nvPr/>
        </p:nvSpPr>
        <p:spPr>
          <a:xfrm>
            <a:off x="528577" y="533429"/>
            <a:ext cx="5996047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720"/>
              </a:spcBef>
              <a:spcAft>
                <a:spcPts val="720"/>
              </a:spcAft>
            </a:pP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Công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nghệ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trong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Data Guard - 3</a:t>
            </a:r>
            <a:endParaRPr lang="en-US" sz="28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FEE82E9-8549-0FD6-7A5B-D18F20CDCDD8}"/>
              </a:ext>
            </a:extLst>
          </p:cNvPr>
          <p:cNvSpPr/>
          <p:nvPr/>
        </p:nvSpPr>
        <p:spPr>
          <a:xfrm rot="5400000">
            <a:off x="1133959" y="604884"/>
            <a:ext cx="162999" cy="1114425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161F9F-A978-3C4C-E479-A6B22DDA3347}"/>
              </a:ext>
            </a:extLst>
          </p:cNvPr>
          <p:cNvSpPr txBox="1"/>
          <p:nvPr/>
        </p:nvSpPr>
        <p:spPr>
          <a:xfrm>
            <a:off x="482858" y="2527264"/>
            <a:ext cx="5273569" cy="2108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Máy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chủ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giám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sát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– Observer</a:t>
            </a: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Chuyển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đổi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tự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động</a:t>
            </a:r>
            <a:endParaRPr lang="en-US" sz="24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Quản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lý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tập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trung</a:t>
            </a:r>
            <a:endParaRPr lang="en-US" sz="24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Giảm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thiểu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thủ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công</a:t>
            </a:r>
            <a:endParaRPr lang="en-US" sz="24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34" name="AutoShape 8" descr="Binocular PNG transparent image download, size: 2500x1754px">
            <a:extLst>
              <a:ext uri="{FF2B5EF4-FFF2-40B4-BE49-F238E27FC236}">
                <a16:creationId xmlns:a16="http://schemas.microsoft.com/office/drawing/2014/main" id="{E59483F3-4E5A-C724-1370-A9E28656574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399" y="3581399"/>
            <a:ext cx="3441185" cy="3441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184" name="Picture 16">
            <a:extLst>
              <a:ext uri="{FF2B5EF4-FFF2-40B4-BE49-F238E27FC236}">
                <a16:creationId xmlns:a16="http://schemas.microsoft.com/office/drawing/2014/main" id="{02B523CD-754B-A0AC-509B-F98EC1205F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9583" y="549054"/>
            <a:ext cx="4284290" cy="241348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D3E0C39-86E1-8FF8-ED73-D5E5C5A2D0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0723" y="3222529"/>
            <a:ext cx="5923150" cy="29216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201912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Freeform 4">
            <a:extLst>
              <a:ext uri="{FF2B5EF4-FFF2-40B4-BE49-F238E27FC236}">
                <a16:creationId xmlns:a16="http://schemas.microsoft.com/office/drawing/2014/main" id="{21DD73D4-301E-4E2E-8B43-CF367B90BC9D}"/>
              </a:ext>
            </a:extLst>
          </p:cNvPr>
          <p:cNvSpPr/>
          <p:nvPr/>
        </p:nvSpPr>
        <p:spPr>
          <a:xfrm>
            <a:off x="9186024" y="-4680220"/>
            <a:ext cx="8414387" cy="8414387"/>
          </a:xfrm>
          <a:custGeom>
            <a:avLst/>
            <a:gdLst/>
            <a:ahLst/>
            <a:cxnLst/>
            <a:rect l="l" t="t" r="r" b="b"/>
            <a:pathLst>
              <a:path w="8414387" h="8414387">
                <a:moveTo>
                  <a:pt x="0" y="0"/>
                </a:moveTo>
                <a:lnTo>
                  <a:pt x="8414388" y="0"/>
                </a:lnTo>
                <a:lnTo>
                  <a:pt x="8414388" y="8414388"/>
                </a:lnTo>
                <a:lnTo>
                  <a:pt x="0" y="84143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29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938B8-9B30-4329-FFA8-85F5C95E9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712B2-6428-CEF4-0007-DA33936E5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348F4-CC23-E831-EAE7-5539021E2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934B70-364E-38B0-0AA5-10AE14DD2889}"/>
              </a:ext>
            </a:extLst>
          </p:cNvPr>
          <p:cNvSpPr txBox="1"/>
          <p:nvPr/>
        </p:nvSpPr>
        <p:spPr>
          <a:xfrm>
            <a:off x="528578" y="533429"/>
            <a:ext cx="55674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720"/>
              </a:spcBef>
              <a:spcAft>
                <a:spcPts val="720"/>
              </a:spcAft>
            </a:pP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Thực</a:t>
            </a: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nghiệm</a:t>
            </a: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triển</a:t>
            </a: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khai</a:t>
            </a: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- 1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FEE82E9-8549-0FD6-7A5B-D18F20CDCDD8}"/>
              </a:ext>
            </a:extLst>
          </p:cNvPr>
          <p:cNvSpPr/>
          <p:nvPr/>
        </p:nvSpPr>
        <p:spPr>
          <a:xfrm rot="5400000">
            <a:off x="1133959" y="604884"/>
            <a:ext cx="162999" cy="1114425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utoShape 8" descr="Binocular PNG transparent image download, size: 2500x1754px">
            <a:extLst>
              <a:ext uri="{FF2B5EF4-FFF2-40B4-BE49-F238E27FC236}">
                <a16:creationId xmlns:a16="http://schemas.microsoft.com/office/drawing/2014/main" id="{E59483F3-4E5A-C724-1370-A9E28656574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399" y="3581399"/>
            <a:ext cx="3441185" cy="3441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53EFDB-F6ED-B0F4-9F74-754E4EB4B067}"/>
              </a:ext>
            </a:extLst>
          </p:cNvPr>
          <p:cNvSpPr txBox="1"/>
          <p:nvPr/>
        </p:nvSpPr>
        <p:spPr>
          <a:xfrm>
            <a:off x="974830" y="2352544"/>
            <a:ext cx="8880370" cy="30264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Oracle Cloud Infrastructure: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máy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chủ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,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mô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phỏng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concept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chống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lỗi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,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ảo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hóa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mạng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lưới</a:t>
            </a:r>
            <a:endParaRPr lang="en-US" sz="24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Oracle Linux 7.9: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Hệ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điều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hành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triển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khai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Data Guard</a:t>
            </a: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Windows 10: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Hệ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điều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hành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giám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sát</a:t>
            </a:r>
            <a:endParaRPr lang="en-US" sz="24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Oracle Database 19c Enterprise Edition</a:t>
            </a: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MobaXTerm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: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Ứng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dụng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điều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khiển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máy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chủ</a:t>
            </a:r>
            <a:endParaRPr lang="en-US" sz="24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91941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938B8-9B30-4329-FFA8-85F5C95E9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712B2-6428-CEF4-0007-DA33936E5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348F4-CC23-E831-EAE7-5539021E2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934B70-364E-38B0-0AA5-10AE14DD2889}"/>
              </a:ext>
            </a:extLst>
          </p:cNvPr>
          <p:cNvSpPr txBox="1"/>
          <p:nvPr/>
        </p:nvSpPr>
        <p:spPr>
          <a:xfrm>
            <a:off x="528578" y="533429"/>
            <a:ext cx="55674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720"/>
              </a:spcBef>
              <a:spcAft>
                <a:spcPts val="720"/>
              </a:spcAft>
            </a:pP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Thực</a:t>
            </a: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nghiệm</a:t>
            </a: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triển</a:t>
            </a: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khai</a:t>
            </a: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- 2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FEE82E9-8549-0FD6-7A5B-D18F20CDCDD8}"/>
              </a:ext>
            </a:extLst>
          </p:cNvPr>
          <p:cNvSpPr/>
          <p:nvPr/>
        </p:nvSpPr>
        <p:spPr>
          <a:xfrm rot="5400000">
            <a:off x="1133959" y="604884"/>
            <a:ext cx="162999" cy="1114425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AutoShape 8" descr="Binocular PNG transparent image download, size: 2500x1754px">
            <a:extLst>
              <a:ext uri="{FF2B5EF4-FFF2-40B4-BE49-F238E27FC236}">
                <a16:creationId xmlns:a16="http://schemas.microsoft.com/office/drawing/2014/main" id="{E59483F3-4E5A-C724-1370-A9E28656574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248399" y="3581399"/>
            <a:ext cx="3441185" cy="3441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3AF4160-10D7-C005-3028-65960D05BE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705" y="1597306"/>
            <a:ext cx="9121543" cy="438308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A0C9560-5A4C-43D2-41ED-9BAC2A51BF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47170" y="4643999"/>
            <a:ext cx="1117664" cy="123339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6F394D9-0717-9636-7405-4B484DF3A4B4}"/>
              </a:ext>
            </a:extLst>
          </p:cNvPr>
          <p:cNvCxnSpPr/>
          <p:nvPr/>
        </p:nvCxnSpPr>
        <p:spPr>
          <a:xfrm flipH="1" flipV="1">
            <a:off x="10383734" y="3429000"/>
            <a:ext cx="137958" cy="100760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 4">
            <a:extLst>
              <a:ext uri="{FF2B5EF4-FFF2-40B4-BE49-F238E27FC236}">
                <a16:creationId xmlns:a16="http://schemas.microsoft.com/office/drawing/2014/main" id="{21DD73D4-301E-4E2E-8B43-CF367B90BC9D}"/>
              </a:ext>
            </a:extLst>
          </p:cNvPr>
          <p:cNvSpPr/>
          <p:nvPr/>
        </p:nvSpPr>
        <p:spPr>
          <a:xfrm>
            <a:off x="9186024" y="-4680220"/>
            <a:ext cx="8414387" cy="8414387"/>
          </a:xfrm>
          <a:custGeom>
            <a:avLst/>
            <a:gdLst/>
            <a:ahLst/>
            <a:cxnLst/>
            <a:rect l="l" t="t" r="r" b="b"/>
            <a:pathLst>
              <a:path w="8414387" h="8414387">
                <a:moveTo>
                  <a:pt x="0" y="0"/>
                </a:moveTo>
                <a:lnTo>
                  <a:pt x="8414388" y="0"/>
                </a:lnTo>
                <a:lnTo>
                  <a:pt x="8414388" y="8414388"/>
                </a:lnTo>
                <a:lnTo>
                  <a:pt x="0" y="841438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29000"/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214391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E7E96B-9656-A280-2F17-E086F8BE0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1E46C-311B-F5E5-D435-AC1E8FFA6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AF7A7A-9D9F-2993-475D-07D640F88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345B97-B6C3-C795-3C4D-0DA5399DD351}"/>
              </a:ext>
            </a:extLst>
          </p:cNvPr>
          <p:cNvSpPr/>
          <p:nvPr/>
        </p:nvSpPr>
        <p:spPr>
          <a:xfrm rot="5400000">
            <a:off x="1133959" y="604884"/>
            <a:ext cx="162999" cy="1114425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27C3A5-3614-2D59-DF52-4EF5DC364D61}"/>
              </a:ext>
            </a:extLst>
          </p:cNvPr>
          <p:cNvSpPr txBox="1"/>
          <p:nvPr/>
        </p:nvSpPr>
        <p:spPr>
          <a:xfrm>
            <a:off x="528578" y="533429"/>
            <a:ext cx="36979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720"/>
              </a:spcBef>
              <a:spcAft>
                <a:spcPts val="720"/>
              </a:spcAft>
            </a:pP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Lỗi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mất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ghi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- 1</a:t>
            </a:r>
            <a:endParaRPr lang="en-US" sz="28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4113" name="Freeform 8">
            <a:extLst>
              <a:ext uri="{FF2B5EF4-FFF2-40B4-BE49-F238E27FC236}">
                <a16:creationId xmlns:a16="http://schemas.microsoft.com/office/drawing/2014/main" id="{4D8F2894-8B14-1E7E-8C3B-0667A370269B}"/>
              </a:ext>
            </a:extLst>
          </p:cNvPr>
          <p:cNvSpPr/>
          <p:nvPr/>
        </p:nvSpPr>
        <p:spPr>
          <a:xfrm>
            <a:off x="11062564" y="349078"/>
            <a:ext cx="707571" cy="707571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C3DDB39-37A5-1A2F-41F8-4537078F84ED}"/>
              </a:ext>
            </a:extLst>
          </p:cNvPr>
          <p:cNvSpPr txBox="1"/>
          <p:nvPr/>
        </p:nvSpPr>
        <p:spPr>
          <a:xfrm>
            <a:off x="1436914" y="2230313"/>
            <a:ext cx="9314822" cy="29608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dirty="0" err="1">
                <a:solidFill>
                  <a:srgbClr val="333333"/>
                </a:solidFill>
                <a:latin typeface="iCiel Gotham Medium" pitchFamily="50" charset="0"/>
                <a:cs typeface="iCiel Gotham Medium" pitchFamily="50" charset="0"/>
              </a:rPr>
              <a:t>Lỗi</a:t>
            </a:r>
            <a:r>
              <a:rPr lang="en-US" sz="3200" dirty="0">
                <a:solidFill>
                  <a:srgbClr val="333333"/>
                </a:solidFill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sz="3200" dirty="0" err="1">
                <a:solidFill>
                  <a:srgbClr val="333333"/>
                </a:solidFill>
                <a:latin typeface="iCiel Gotham Medium" pitchFamily="50" charset="0"/>
                <a:cs typeface="iCiel Gotham Medium" pitchFamily="50" charset="0"/>
              </a:rPr>
              <a:t>mất</a:t>
            </a:r>
            <a:r>
              <a:rPr lang="en-US" sz="3200" dirty="0">
                <a:solidFill>
                  <a:srgbClr val="333333"/>
                </a:solidFill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sz="3200" dirty="0" err="1">
                <a:solidFill>
                  <a:srgbClr val="333333"/>
                </a:solidFill>
                <a:latin typeface="iCiel Gotham Medium" pitchFamily="50" charset="0"/>
                <a:cs typeface="iCiel Gotham Medium" pitchFamily="50" charset="0"/>
              </a:rPr>
              <a:t>ghi</a:t>
            </a:r>
            <a:r>
              <a:rPr lang="en-US" sz="3200" dirty="0">
                <a:solidFill>
                  <a:srgbClr val="333333"/>
                </a:solidFill>
                <a:latin typeface="iCiel Gotham Medium" pitchFamily="50" charset="0"/>
                <a:cs typeface="iCiel Gotham Medium" pitchFamily="50" charset="0"/>
              </a:rPr>
              <a:t> (lost writes)</a:t>
            </a:r>
          </a:p>
          <a:p>
            <a:pPr algn="ctr">
              <a:lnSpc>
                <a:spcPct val="150000"/>
              </a:lnSpc>
            </a:pPr>
            <a:r>
              <a:rPr lang="en-US" sz="3200" dirty="0">
                <a:solidFill>
                  <a:srgbClr val="333333"/>
                </a:solidFill>
                <a:latin typeface="iCiel Gotham Medium" pitchFamily="50" charset="0"/>
                <a:cs typeface="iCiel Gotham Medium" pitchFamily="50" charset="0"/>
              </a:rPr>
              <a:t>“</a:t>
            </a:r>
            <a:r>
              <a:rPr lang="en-US" sz="3200" b="0" i="0" dirty="0">
                <a:solidFill>
                  <a:srgbClr val="333333"/>
                </a:solidFill>
                <a:effectLst/>
                <a:latin typeface="iCiel Gotham Medium" pitchFamily="50" charset="0"/>
                <a:cs typeface="iCiel Gotham Medium" pitchFamily="50" charset="0"/>
              </a:rPr>
              <a:t>the database thinks the block </a:t>
            </a:r>
            <a:r>
              <a:rPr lang="en-US" sz="3200" b="1" i="0" u="sng" dirty="0">
                <a:solidFill>
                  <a:srgbClr val="0070C0"/>
                </a:solidFill>
                <a:effectLst/>
                <a:latin typeface="iCiel Gotham Medium" pitchFamily="50" charset="0"/>
                <a:cs typeface="iCiel Gotham Medium" pitchFamily="50" charset="0"/>
              </a:rPr>
              <a:t>was written to disk</a:t>
            </a:r>
            <a:r>
              <a:rPr lang="en-US" sz="3200" b="0" i="0" dirty="0">
                <a:solidFill>
                  <a:srgbClr val="333333"/>
                </a:solidFill>
                <a:effectLst/>
                <a:latin typeface="iCiel Gotham Medium" pitchFamily="50" charset="0"/>
                <a:cs typeface="iCiel Gotham Medium" pitchFamily="50" charset="0"/>
              </a:rPr>
              <a:t>, but this in fact </a:t>
            </a:r>
            <a:r>
              <a:rPr lang="en-US" sz="3200" b="1" i="0" u="sng" dirty="0">
                <a:solidFill>
                  <a:srgbClr val="0070C0"/>
                </a:solidFill>
                <a:effectLst/>
                <a:latin typeface="iCiel Gotham Medium" pitchFamily="50" charset="0"/>
                <a:cs typeface="iCiel Gotham Medium" pitchFamily="50" charset="0"/>
              </a:rPr>
              <a:t>didn't happen</a:t>
            </a:r>
            <a:r>
              <a:rPr lang="en-US" sz="3200" b="0" i="0" dirty="0">
                <a:solidFill>
                  <a:srgbClr val="333333"/>
                </a:solidFill>
                <a:effectLst/>
                <a:latin typeface="iCiel Gotham Medium" pitchFamily="50" charset="0"/>
                <a:cs typeface="iCiel Gotham Medium" pitchFamily="50" charset="0"/>
              </a:rPr>
              <a:t>”</a:t>
            </a:r>
          </a:p>
          <a:p>
            <a:pPr algn="r">
              <a:lnSpc>
                <a:spcPct val="150000"/>
              </a:lnSpc>
            </a:pPr>
            <a:r>
              <a:rPr lang="en-US" sz="3200" i="1" dirty="0">
                <a:solidFill>
                  <a:srgbClr val="333333"/>
                </a:solidFill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i="1" dirty="0">
                <a:solidFill>
                  <a:srgbClr val="333333"/>
                </a:solidFill>
                <a:latin typeface="iCiel Gotham Medium" pitchFamily="50" charset="0"/>
                <a:cs typeface="iCiel Gotham Medium" pitchFamily="50" charset="0"/>
              </a:rPr>
              <a:t>-</a:t>
            </a:r>
            <a:r>
              <a:rPr lang="en-US" sz="3200" i="1" dirty="0">
                <a:solidFill>
                  <a:srgbClr val="333333"/>
                </a:solidFill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i="1" dirty="0" err="1">
                <a:solidFill>
                  <a:srgbClr val="333333"/>
                </a:solidFill>
                <a:latin typeface="iCiel Gotham Medium" pitchFamily="50" charset="0"/>
                <a:cs typeface="iCiel Gotham Medium" pitchFamily="50" charset="0"/>
              </a:rPr>
              <a:t>Dbvisit</a:t>
            </a:r>
            <a:r>
              <a:rPr lang="en-US" i="1" dirty="0">
                <a:solidFill>
                  <a:srgbClr val="333333"/>
                </a:solidFill>
                <a:latin typeface="iCiel Gotham Medium" pitchFamily="50" charset="0"/>
                <a:cs typeface="iCiel Gotham Medium" pitchFamily="50" charset="0"/>
              </a:rPr>
              <a:t> software</a:t>
            </a:r>
            <a:endParaRPr lang="en-US" sz="3200" i="1" dirty="0">
              <a:latin typeface="iCiel Gotham Medium" pitchFamily="50" charset="0"/>
              <a:cs typeface="iCiel Gotham Medium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7576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lowchart: Magnetic Disk 18">
            <a:extLst>
              <a:ext uri="{FF2B5EF4-FFF2-40B4-BE49-F238E27FC236}">
                <a16:creationId xmlns:a16="http://schemas.microsoft.com/office/drawing/2014/main" id="{5455352A-130E-7C73-3C45-F9F2F4207CEC}"/>
              </a:ext>
            </a:extLst>
          </p:cNvPr>
          <p:cNvSpPr/>
          <p:nvPr/>
        </p:nvSpPr>
        <p:spPr>
          <a:xfrm>
            <a:off x="7641143" y="1651148"/>
            <a:ext cx="3804397" cy="3292816"/>
          </a:xfrm>
          <a:prstGeom prst="flowChartMagneticDisk">
            <a:avLst/>
          </a:prstGeom>
          <a:solidFill>
            <a:srgbClr val="00B0F0"/>
          </a:solidFill>
          <a:ln w="57150">
            <a:solidFill>
              <a:schemeClr val="accent1">
                <a:shade val="1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lowchart: Magnetic Disk 17">
            <a:extLst>
              <a:ext uri="{FF2B5EF4-FFF2-40B4-BE49-F238E27FC236}">
                <a16:creationId xmlns:a16="http://schemas.microsoft.com/office/drawing/2014/main" id="{69983E7E-4FB9-0D43-964F-AF7DE23B0419}"/>
              </a:ext>
            </a:extLst>
          </p:cNvPr>
          <p:cNvSpPr/>
          <p:nvPr/>
        </p:nvSpPr>
        <p:spPr>
          <a:xfrm>
            <a:off x="1825846" y="1651148"/>
            <a:ext cx="3804397" cy="3292816"/>
          </a:xfrm>
          <a:prstGeom prst="flowChartMagneticDisk">
            <a:avLst/>
          </a:prstGeom>
          <a:solidFill>
            <a:srgbClr val="00B0F0"/>
          </a:solidFill>
          <a:ln w="57150">
            <a:solidFill>
              <a:schemeClr val="accent1">
                <a:shade val="1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E7E96B-9656-A280-2F17-E086F8BE0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1E46C-311B-F5E5-D435-AC1E8FFA6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AF7A7A-9D9F-2993-475D-07D640F88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345B97-B6C3-C795-3C4D-0DA5399DD351}"/>
              </a:ext>
            </a:extLst>
          </p:cNvPr>
          <p:cNvSpPr/>
          <p:nvPr/>
        </p:nvSpPr>
        <p:spPr>
          <a:xfrm rot="5400000">
            <a:off x="1133959" y="604884"/>
            <a:ext cx="162999" cy="1114425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27C3A5-3614-2D59-DF52-4EF5DC364D61}"/>
              </a:ext>
            </a:extLst>
          </p:cNvPr>
          <p:cNvSpPr txBox="1"/>
          <p:nvPr/>
        </p:nvSpPr>
        <p:spPr>
          <a:xfrm>
            <a:off x="528578" y="533429"/>
            <a:ext cx="36979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720"/>
              </a:spcBef>
              <a:spcAft>
                <a:spcPts val="720"/>
              </a:spcAft>
            </a:pP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Lỗi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mất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ghi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- 2</a:t>
            </a:r>
            <a:endParaRPr lang="en-US" sz="28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D6335A-658B-838A-751D-E83414E34FCF}"/>
              </a:ext>
            </a:extLst>
          </p:cNvPr>
          <p:cNvSpPr/>
          <p:nvPr/>
        </p:nvSpPr>
        <p:spPr>
          <a:xfrm>
            <a:off x="2097458" y="3586666"/>
            <a:ext cx="699224" cy="72348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EFF7DD-47B2-6D78-D42C-75906484E40E}"/>
              </a:ext>
            </a:extLst>
          </p:cNvPr>
          <p:cNvSpPr txBox="1"/>
          <p:nvPr/>
        </p:nvSpPr>
        <p:spPr>
          <a:xfrm>
            <a:off x="0" y="3381884"/>
            <a:ext cx="19878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 err="1">
                <a:latin typeface="iCiel Gotham Medium" pitchFamily="50" charset="0"/>
                <a:cs typeface="iCiel Gotham Medium" pitchFamily="50" charset="0"/>
              </a:rPr>
              <a:t>Đĩa</a:t>
            </a:r>
            <a:r>
              <a:rPr lang="en-US" b="1" dirty="0"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b="1" dirty="0" err="1">
                <a:latin typeface="iCiel Gotham Medium" pitchFamily="50" charset="0"/>
                <a:cs typeface="iCiel Gotham Medium" pitchFamily="50" charset="0"/>
              </a:rPr>
              <a:t>vật</a:t>
            </a:r>
            <a:r>
              <a:rPr lang="en-US" b="1" dirty="0"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b="1" dirty="0" err="1">
                <a:latin typeface="iCiel Gotham Medium" pitchFamily="50" charset="0"/>
                <a:cs typeface="iCiel Gotham Medium" pitchFamily="50" charset="0"/>
              </a:rPr>
              <a:t>lý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2CB7C7-AB95-8240-9773-F656EC3EFA76}"/>
              </a:ext>
            </a:extLst>
          </p:cNvPr>
          <p:cNvSpPr txBox="1"/>
          <p:nvPr/>
        </p:nvSpPr>
        <p:spPr>
          <a:xfrm>
            <a:off x="0" y="2222578"/>
            <a:ext cx="19878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iCiel Gotham Medium" pitchFamily="50" charset="0"/>
                <a:cs typeface="iCiel Gotham Medium" pitchFamily="50" charset="0"/>
              </a:rPr>
              <a:t>Instance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73094E-65F2-C0FC-33C0-EEF851D6FA3F}"/>
              </a:ext>
            </a:extLst>
          </p:cNvPr>
          <p:cNvSpPr/>
          <p:nvPr/>
        </p:nvSpPr>
        <p:spPr>
          <a:xfrm>
            <a:off x="2796682" y="2028885"/>
            <a:ext cx="1862726" cy="72348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UPDATE 2 -&gt; 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DD8913-1801-747B-93E4-BC6C3DC48B0E}"/>
              </a:ext>
            </a:extLst>
          </p:cNvPr>
          <p:cNvSpPr/>
          <p:nvPr/>
        </p:nvSpPr>
        <p:spPr>
          <a:xfrm>
            <a:off x="4573738" y="3602854"/>
            <a:ext cx="699224" cy="72348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A34BF32-FA12-F27B-247F-A5F4F9C6855C}"/>
              </a:ext>
            </a:extLst>
          </p:cNvPr>
          <p:cNvSpPr/>
          <p:nvPr/>
        </p:nvSpPr>
        <p:spPr>
          <a:xfrm>
            <a:off x="8119474" y="2028884"/>
            <a:ext cx="1862726" cy="72348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UPDATE 2 -&gt; 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5F7FEF0-A120-6AD5-79A2-D5FC63F5D759}"/>
              </a:ext>
            </a:extLst>
          </p:cNvPr>
          <p:cNvSpPr/>
          <p:nvPr/>
        </p:nvSpPr>
        <p:spPr>
          <a:xfrm>
            <a:off x="10533167" y="3204809"/>
            <a:ext cx="699224" cy="72348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11525FC-B896-14BB-CD5C-EFEAAFF0F836}"/>
              </a:ext>
            </a:extLst>
          </p:cNvPr>
          <p:cNvCxnSpPr>
            <a:cxnSpLocks/>
          </p:cNvCxnSpPr>
          <p:nvPr/>
        </p:nvCxnSpPr>
        <p:spPr>
          <a:xfrm>
            <a:off x="5630243" y="2752366"/>
            <a:ext cx="2027341" cy="0"/>
          </a:xfrm>
          <a:prstGeom prst="straightConnector1">
            <a:avLst/>
          </a:prstGeom>
          <a:ln w="571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342469B2-5677-4685-EA2D-E47FFE26903C}"/>
              </a:ext>
            </a:extLst>
          </p:cNvPr>
          <p:cNvSpPr/>
          <p:nvPr/>
        </p:nvSpPr>
        <p:spPr>
          <a:xfrm>
            <a:off x="9318872" y="3204809"/>
            <a:ext cx="699224" cy="72348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9AA57A5-DEE5-1274-A6BE-134ABC570043}"/>
              </a:ext>
            </a:extLst>
          </p:cNvPr>
          <p:cNvCxnSpPr>
            <a:cxnSpLocks/>
            <a:stCxn id="9" idx="0"/>
            <a:endCxn id="12" idx="1"/>
          </p:cNvCxnSpPr>
          <p:nvPr/>
        </p:nvCxnSpPr>
        <p:spPr>
          <a:xfrm flipV="1">
            <a:off x="2447070" y="2390626"/>
            <a:ext cx="349612" cy="119604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C89AD5A-3111-205B-61C9-2BF5E6C30042}"/>
              </a:ext>
            </a:extLst>
          </p:cNvPr>
          <p:cNvCxnSpPr>
            <a:cxnSpLocks/>
            <a:stCxn id="18" idx="0"/>
          </p:cNvCxnSpPr>
          <p:nvPr/>
        </p:nvCxnSpPr>
        <p:spPr>
          <a:xfrm flipH="1">
            <a:off x="2796682" y="2748753"/>
            <a:ext cx="931363" cy="84929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Picture 4" descr="Stop Sign PNG, Stop Sign Transparent Background - FreeIconsPNG">
            <a:extLst>
              <a:ext uri="{FF2B5EF4-FFF2-40B4-BE49-F238E27FC236}">
                <a16:creationId xmlns:a16="http://schemas.microsoft.com/office/drawing/2014/main" id="{E7DE3523-4470-62D8-393F-F1351D904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08347" y="2858797"/>
            <a:ext cx="542611" cy="542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103" name="Straight Arrow Connector 4102">
            <a:extLst>
              <a:ext uri="{FF2B5EF4-FFF2-40B4-BE49-F238E27FC236}">
                <a16:creationId xmlns:a16="http://schemas.microsoft.com/office/drawing/2014/main" id="{7C8548DD-0917-9998-1A06-338E4CF8E83B}"/>
              </a:ext>
            </a:extLst>
          </p:cNvPr>
          <p:cNvCxnSpPr>
            <a:cxnSpLocks/>
            <a:stCxn id="16" idx="2"/>
            <a:endCxn id="27" idx="0"/>
          </p:cNvCxnSpPr>
          <p:nvPr/>
        </p:nvCxnSpPr>
        <p:spPr>
          <a:xfrm>
            <a:off x="9050837" y="2752365"/>
            <a:ext cx="617647" cy="4524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06" name="Straight Arrow Connector 4105">
            <a:extLst>
              <a:ext uri="{FF2B5EF4-FFF2-40B4-BE49-F238E27FC236}">
                <a16:creationId xmlns:a16="http://schemas.microsoft.com/office/drawing/2014/main" id="{A56B36DE-1C1E-9BDE-C858-2E05B7A2968A}"/>
              </a:ext>
            </a:extLst>
          </p:cNvPr>
          <p:cNvCxnSpPr>
            <a:cxnSpLocks/>
            <a:stCxn id="27" idx="3"/>
            <a:endCxn id="17" idx="1"/>
          </p:cNvCxnSpPr>
          <p:nvPr/>
        </p:nvCxnSpPr>
        <p:spPr>
          <a:xfrm>
            <a:off x="10018096" y="3566550"/>
            <a:ext cx="51507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9" name="Picture 6" descr="Green Ok Icon PNG Transparent Background, Free Download #45012 -  FreeIconsPNG">
            <a:extLst>
              <a:ext uri="{FF2B5EF4-FFF2-40B4-BE49-F238E27FC236}">
                <a16:creationId xmlns:a16="http://schemas.microsoft.com/office/drawing/2014/main" id="{2D2FA9AF-7413-75E5-36F4-CF6E38313E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6810" y="2028884"/>
            <a:ext cx="649190" cy="649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1" name="Picture 6" descr="Green Ok Icon PNG Transparent Background, Free Download #45012 -  FreeIconsPNG">
            <a:extLst>
              <a:ext uri="{FF2B5EF4-FFF2-40B4-BE49-F238E27FC236}">
                <a16:creationId xmlns:a16="http://schemas.microsoft.com/office/drawing/2014/main" id="{360DA610-13CC-C0CB-85BC-EBF580C09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45540" y="3153645"/>
            <a:ext cx="649190" cy="649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3" name="Freeform 8">
            <a:extLst>
              <a:ext uri="{FF2B5EF4-FFF2-40B4-BE49-F238E27FC236}">
                <a16:creationId xmlns:a16="http://schemas.microsoft.com/office/drawing/2014/main" id="{4D8F2894-8B14-1E7E-8C3B-0667A370269B}"/>
              </a:ext>
            </a:extLst>
          </p:cNvPr>
          <p:cNvSpPr/>
          <p:nvPr/>
        </p:nvSpPr>
        <p:spPr>
          <a:xfrm>
            <a:off x="11062564" y="349078"/>
            <a:ext cx="707571" cy="707571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625AA21-07F4-D392-565C-6D082E138257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>
          <a:xfrm>
            <a:off x="2796682" y="3948407"/>
            <a:ext cx="1777056" cy="1618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4" descr="Stop Sign PNG, Stop Sign Transparent Background - FreeIconsPNG">
            <a:extLst>
              <a:ext uri="{FF2B5EF4-FFF2-40B4-BE49-F238E27FC236}">
                <a16:creationId xmlns:a16="http://schemas.microsoft.com/office/drawing/2014/main" id="{75998FFE-2CD8-6CC8-4348-233E8FCD1F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71069" y="3708087"/>
            <a:ext cx="542611" cy="542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17475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lowchart: Magnetic Disk 18">
            <a:extLst>
              <a:ext uri="{FF2B5EF4-FFF2-40B4-BE49-F238E27FC236}">
                <a16:creationId xmlns:a16="http://schemas.microsoft.com/office/drawing/2014/main" id="{5455352A-130E-7C73-3C45-F9F2F4207CEC}"/>
              </a:ext>
            </a:extLst>
          </p:cNvPr>
          <p:cNvSpPr/>
          <p:nvPr/>
        </p:nvSpPr>
        <p:spPr>
          <a:xfrm>
            <a:off x="7641143" y="1761281"/>
            <a:ext cx="3804397" cy="3292816"/>
          </a:xfrm>
          <a:prstGeom prst="flowChartMagneticDisk">
            <a:avLst/>
          </a:prstGeom>
          <a:solidFill>
            <a:srgbClr val="00B0F0"/>
          </a:solidFill>
          <a:ln w="57150">
            <a:solidFill>
              <a:schemeClr val="accent1">
                <a:shade val="1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lowchart: Magnetic Disk 17">
            <a:extLst>
              <a:ext uri="{FF2B5EF4-FFF2-40B4-BE49-F238E27FC236}">
                <a16:creationId xmlns:a16="http://schemas.microsoft.com/office/drawing/2014/main" id="{69983E7E-4FB9-0D43-964F-AF7DE23B0419}"/>
              </a:ext>
            </a:extLst>
          </p:cNvPr>
          <p:cNvSpPr/>
          <p:nvPr/>
        </p:nvSpPr>
        <p:spPr>
          <a:xfrm>
            <a:off x="1825846" y="1761281"/>
            <a:ext cx="3804397" cy="3292816"/>
          </a:xfrm>
          <a:prstGeom prst="flowChartMagneticDisk">
            <a:avLst/>
          </a:prstGeom>
          <a:solidFill>
            <a:srgbClr val="00B0F0"/>
          </a:solidFill>
          <a:ln w="57150">
            <a:solidFill>
              <a:schemeClr val="accent1">
                <a:shade val="1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E7E96B-9656-A280-2F17-E086F8BE0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1E46C-311B-F5E5-D435-AC1E8FFA6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AF7A7A-9D9F-2993-475D-07D640F88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345B97-B6C3-C795-3C4D-0DA5399DD351}"/>
              </a:ext>
            </a:extLst>
          </p:cNvPr>
          <p:cNvSpPr/>
          <p:nvPr/>
        </p:nvSpPr>
        <p:spPr>
          <a:xfrm rot="5400000">
            <a:off x="1133959" y="604884"/>
            <a:ext cx="162999" cy="1114425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27C3A5-3614-2D59-DF52-4EF5DC364D61}"/>
              </a:ext>
            </a:extLst>
          </p:cNvPr>
          <p:cNvSpPr txBox="1"/>
          <p:nvPr/>
        </p:nvSpPr>
        <p:spPr>
          <a:xfrm>
            <a:off x="528578" y="533429"/>
            <a:ext cx="36979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720"/>
              </a:spcBef>
              <a:spcAft>
                <a:spcPts val="720"/>
              </a:spcAft>
            </a:pP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Lỗi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mất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ghi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- 3</a:t>
            </a:r>
            <a:endParaRPr lang="en-US" sz="28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D6335A-658B-838A-751D-E83414E34FCF}"/>
              </a:ext>
            </a:extLst>
          </p:cNvPr>
          <p:cNvSpPr/>
          <p:nvPr/>
        </p:nvSpPr>
        <p:spPr>
          <a:xfrm>
            <a:off x="2097458" y="3696799"/>
            <a:ext cx="699224" cy="72348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EFF7DD-47B2-6D78-D42C-75906484E40E}"/>
              </a:ext>
            </a:extLst>
          </p:cNvPr>
          <p:cNvSpPr txBox="1"/>
          <p:nvPr/>
        </p:nvSpPr>
        <p:spPr>
          <a:xfrm>
            <a:off x="0" y="3814110"/>
            <a:ext cx="19878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 err="1">
                <a:latin typeface="iCiel Gotham Medium" pitchFamily="50" charset="0"/>
                <a:cs typeface="iCiel Gotham Medium" pitchFamily="50" charset="0"/>
              </a:rPr>
              <a:t>Đĩa</a:t>
            </a:r>
            <a:r>
              <a:rPr lang="en-US" b="1" dirty="0"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b="1" dirty="0" err="1">
                <a:latin typeface="iCiel Gotham Medium" pitchFamily="50" charset="0"/>
                <a:cs typeface="iCiel Gotham Medium" pitchFamily="50" charset="0"/>
              </a:rPr>
              <a:t>vật</a:t>
            </a:r>
            <a:r>
              <a:rPr lang="en-US" b="1" dirty="0"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b="1" dirty="0" err="1">
                <a:latin typeface="iCiel Gotham Medium" pitchFamily="50" charset="0"/>
                <a:cs typeface="iCiel Gotham Medium" pitchFamily="50" charset="0"/>
              </a:rPr>
              <a:t>lý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2CB7C7-AB95-8240-9773-F656EC3EFA76}"/>
              </a:ext>
            </a:extLst>
          </p:cNvPr>
          <p:cNvSpPr txBox="1"/>
          <p:nvPr/>
        </p:nvSpPr>
        <p:spPr>
          <a:xfrm>
            <a:off x="0" y="2332711"/>
            <a:ext cx="19878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iCiel Gotham Medium" pitchFamily="50" charset="0"/>
                <a:cs typeface="iCiel Gotham Medium" pitchFamily="50" charset="0"/>
              </a:rPr>
              <a:t>Instance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73094E-65F2-C0FC-33C0-EEF851D6FA3F}"/>
              </a:ext>
            </a:extLst>
          </p:cNvPr>
          <p:cNvSpPr/>
          <p:nvPr/>
        </p:nvSpPr>
        <p:spPr>
          <a:xfrm>
            <a:off x="2705337" y="2139018"/>
            <a:ext cx="2045416" cy="72348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UPDATE 2 -&gt; 3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DD8913-1801-747B-93E4-BC6C3DC48B0E}"/>
              </a:ext>
            </a:extLst>
          </p:cNvPr>
          <p:cNvSpPr/>
          <p:nvPr/>
        </p:nvSpPr>
        <p:spPr>
          <a:xfrm>
            <a:off x="4495580" y="3735473"/>
            <a:ext cx="699224" cy="72348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A34BF32-FA12-F27B-247F-A5F4F9C6855C}"/>
              </a:ext>
            </a:extLst>
          </p:cNvPr>
          <p:cNvSpPr/>
          <p:nvPr/>
        </p:nvSpPr>
        <p:spPr>
          <a:xfrm>
            <a:off x="7962887" y="2139017"/>
            <a:ext cx="2175900" cy="72348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UPDATE 2 -&gt; 3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11525FC-B896-14BB-CD5C-EFEAAFF0F836}"/>
              </a:ext>
            </a:extLst>
          </p:cNvPr>
          <p:cNvCxnSpPr>
            <a:cxnSpLocks/>
          </p:cNvCxnSpPr>
          <p:nvPr/>
        </p:nvCxnSpPr>
        <p:spPr>
          <a:xfrm>
            <a:off x="5630243" y="2862499"/>
            <a:ext cx="2027341" cy="0"/>
          </a:xfrm>
          <a:prstGeom prst="straightConnector1">
            <a:avLst/>
          </a:prstGeom>
          <a:ln w="571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342469B2-5677-4685-EA2D-E47FFE26903C}"/>
              </a:ext>
            </a:extLst>
          </p:cNvPr>
          <p:cNvSpPr/>
          <p:nvPr/>
        </p:nvSpPr>
        <p:spPr>
          <a:xfrm>
            <a:off x="9318872" y="3314942"/>
            <a:ext cx="699224" cy="72348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9AA57A5-DEE5-1274-A6BE-134ABC570043}"/>
              </a:ext>
            </a:extLst>
          </p:cNvPr>
          <p:cNvCxnSpPr>
            <a:cxnSpLocks/>
            <a:stCxn id="9" idx="0"/>
            <a:endCxn id="12" idx="1"/>
          </p:cNvCxnSpPr>
          <p:nvPr/>
        </p:nvCxnSpPr>
        <p:spPr>
          <a:xfrm flipV="1">
            <a:off x="2447070" y="2500759"/>
            <a:ext cx="258267" cy="119604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C89AD5A-3111-205B-61C9-2BF5E6C30042}"/>
              </a:ext>
            </a:extLst>
          </p:cNvPr>
          <p:cNvCxnSpPr>
            <a:cxnSpLocks/>
            <a:stCxn id="18" idx="0"/>
          </p:cNvCxnSpPr>
          <p:nvPr/>
        </p:nvCxnSpPr>
        <p:spPr>
          <a:xfrm flipH="1">
            <a:off x="2796682" y="2858886"/>
            <a:ext cx="931363" cy="87658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03" name="Straight Arrow Connector 4102">
            <a:extLst>
              <a:ext uri="{FF2B5EF4-FFF2-40B4-BE49-F238E27FC236}">
                <a16:creationId xmlns:a16="http://schemas.microsoft.com/office/drawing/2014/main" id="{7C8548DD-0917-9998-1A06-338E4CF8E83B}"/>
              </a:ext>
            </a:extLst>
          </p:cNvPr>
          <p:cNvCxnSpPr>
            <a:cxnSpLocks/>
            <a:stCxn id="16" idx="2"/>
            <a:endCxn id="27" idx="0"/>
          </p:cNvCxnSpPr>
          <p:nvPr/>
        </p:nvCxnSpPr>
        <p:spPr>
          <a:xfrm>
            <a:off x="9050837" y="2862498"/>
            <a:ext cx="617647" cy="4524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06" name="Straight Arrow Connector 4105">
            <a:extLst>
              <a:ext uri="{FF2B5EF4-FFF2-40B4-BE49-F238E27FC236}">
                <a16:creationId xmlns:a16="http://schemas.microsoft.com/office/drawing/2014/main" id="{A56B36DE-1C1E-9BDE-C858-2E05B7A2968A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10018096" y="3676683"/>
            <a:ext cx="51507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9" name="Picture 6" descr="Green Ok Icon PNG Transparent Background, Free Download #45012 -  FreeIconsPNG">
            <a:extLst>
              <a:ext uri="{FF2B5EF4-FFF2-40B4-BE49-F238E27FC236}">
                <a16:creationId xmlns:a16="http://schemas.microsoft.com/office/drawing/2014/main" id="{2D2FA9AF-7413-75E5-36F4-CF6E38313E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6810" y="2139017"/>
            <a:ext cx="649190" cy="649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Stop Sign PNG, Stop Sign Transparent Background - FreeIconsPNG">
            <a:extLst>
              <a:ext uri="{FF2B5EF4-FFF2-40B4-BE49-F238E27FC236}">
                <a16:creationId xmlns:a16="http://schemas.microsoft.com/office/drawing/2014/main" id="{875A446F-8B29-89F5-7FCE-EA582C76DD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9163" y="3370357"/>
            <a:ext cx="542611" cy="542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0E8BCC2-09C3-3FE4-A91B-1CE9727DD2DD}"/>
              </a:ext>
            </a:extLst>
          </p:cNvPr>
          <p:cNvSpPr txBox="1"/>
          <p:nvPr/>
        </p:nvSpPr>
        <p:spPr>
          <a:xfrm>
            <a:off x="2796682" y="5104370"/>
            <a:ext cx="748944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 err="1">
                <a:latin typeface="iCiel Gotham Medium" pitchFamily="50" charset="0"/>
                <a:cs typeface="iCiel Gotham Medium" pitchFamily="50" charset="0"/>
              </a:rPr>
              <a:t>Lỗi</a:t>
            </a:r>
            <a:r>
              <a:rPr lang="en-US" sz="2000" b="1" dirty="0"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sz="2000" b="1" dirty="0" err="1">
                <a:latin typeface="iCiel Gotham Medium" pitchFamily="50" charset="0"/>
                <a:cs typeface="iCiel Gotham Medium" pitchFamily="50" charset="0"/>
              </a:rPr>
              <a:t>không</a:t>
            </a:r>
            <a:r>
              <a:rPr lang="en-US" sz="2000" b="1" dirty="0"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sz="2000" b="1" dirty="0" err="1">
                <a:latin typeface="iCiel Gotham Medium" pitchFamily="50" charset="0"/>
                <a:cs typeface="iCiel Gotham Medium" pitchFamily="50" charset="0"/>
              </a:rPr>
              <a:t>cụ</a:t>
            </a:r>
            <a:r>
              <a:rPr lang="en-US" sz="2000" b="1" dirty="0">
                <a:latin typeface="iCiel Gotham Medium" pitchFamily="50" charset="0"/>
                <a:cs typeface="iCiel Gotham Medium" pitchFamily="50" charset="0"/>
              </a:rPr>
              <a:t> thể</a:t>
            </a:r>
            <a:br>
              <a:rPr lang="en-US" sz="2000" b="1" dirty="0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</a:br>
            <a:r>
              <a:rPr lang="en-US" sz="2000" b="1" dirty="0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ORA-00600: Internal Error!</a:t>
            </a:r>
          </a:p>
          <a:p>
            <a:pPr algn="ctr"/>
            <a:r>
              <a:rPr lang="en-US" sz="2000" b="1" dirty="0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Do </a:t>
            </a:r>
            <a:r>
              <a:rPr lang="en-US" sz="2000" b="1" dirty="0" err="1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nhiều</a:t>
            </a:r>
            <a:r>
              <a:rPr lang="en-US" sz="2000" b="1" dirty="0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yếu</a:t>
            </a:r>
            <a:r>
              <a:rPr lang="en-US" sz="2000" b="1" dirty="0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tố</a:t>
            </a:r>
            <a:r>
              <a:rPr lang="en-US" sz="2000" b="1" dirty="0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: bugs, network, … -&gt; </a:t>
            </a:r>
            <a:r>
              <a:rPr lang="en-US" sz="2000" b="1" dirty="0" err="1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khó</a:t>
            </a:r>
            <a:r>
              <a:rPr lang="en-US" sz="2000" b="1" dirty="0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xác</a:t>
            </a:r>
            <a:r>
              <a:rPr lang="en-US" sz="2000" b="1" dirty="0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sz="2000" b="1" dirty="0" err="1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định</a:t>
            </a:r>
            <a:r>
              <a:rPr lang="en-US" sz="2000" b="1" dirty="0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 </a:t>
            </a:r>
            <a:endParaRPr lang="en-US" sz="2000" dirty="0">
              <a:solidFill>
                <a:srgbClr val="FF0000"/>
              </a:solidFill>
            </a:endParaRPr>
          </a:p>
        </p:txBody>
      </p:sp>
      <p:sp>
        <p:nvSpPr>
          <p:cNvPr id="3" name="Freeform 8">
            <a:extLst>
              <a:ext uri="{FF2B5EF4-FFF2-40B4-BE49-F238E27FC236}">
                <a16:creationId xmlns:a16="http://schemas.microsoft.com/office/drawing/2014/main" id="{0539020E-326B-E619-E3A6-59764720B8E6}"/>
              </a:ext>
            </a:extLst>
          </p:cNvPr>
          <p:cNvSpPr/>
          <p:nvPr/>
        </p:nvSpPr>
        <p:spPr>
          <a:xfrm>
            <a:off x="11062564" y="349078"/>
            <a:ext cx="707571" cy="707571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59294C0-F6E5-6C80-6023-F58CBB59BE5B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>
          <a:xfrm>
            <a:off x="2796682" y="4058540"/>
            <a:ext cx="1698898" cy="3867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62916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lowchart: Magnetic Disk 18">
            <a:extLst>
              <a:ext uri="{FF2B5EF4-FFF2-40B4-BE49-F238E27FC236}">
                <a16:creationId xmlns:a16="http://schemas.microsoft.com/office/drawing/2014/main" id="{5455352A-130E-7C73-3C45-F9F2F4207CEC}"/>
              </a:ext>
            </a:extLst>
          </p:cNvPr>
          <p:cNvSpPr/>
          <p:nvPr/>
        </p:nvSpPr>
        <p:spPr>
          <a:xfrm>
            <a:off x="7641143" y="1651148"/>
            <a:ext cx="3804397" cy="3292816"/>
          </a:xfrm>
          <a:prstGeom prst="flowChartMagneticDisk">
            <a:avLst/>
          </a:prstGeom>
          <a:solidFill>
            <a:srgbClr val="00B0F0"/>
          </a:solidFill>
          <a:ln w="57150">
            <a:solidFill>
              <a:schemeClr val="accent1">
                <a:shade val="1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lowchart: Magnetic Disk 17">
            <a:extLst>
              <a:ext uri="{FF2B5EF4-FFF2-40B4-BE49-F238E27FC236}">
                <a16:creationId xmlns:a16="http://schemas.microsoft.com/office/drawing/2014/main" id="{69983E7E-4FB9-0D43-964F-AF7DE23B0419}"/>
              </a:ext>
            </a:extLst>
          </p:cNvPr>
          <p:cNvSpPr/>
          <p:nvPr/>
        </p:nvSpPr>
        <p:spPr>
          <a:xfrm>
            <a:off x="1825846" y="1651148"/>
            <a:ext cx="3804397" cy="3292816"/>
          </a:xfrm>
          <a:prstGeom prst="flowChartMagneticDisk">
            <a:avLst/>
          </a:prstGeom>
          <a:solidFill>
            <a:srgbClr val="00B0F0"/>
          </a:solidFill>
          <a:ln w="57150">
            <a:solidFill>
              <a:schemeClr val="accent1">
                <a:shade val="1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E7E96B-9656-A280-2F17-E086F8BE0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1E46C-311B-F5E5-D435-AC1E8FFA6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AF7A7A-9D9F-2993-475D-07D640F88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345B97-B6C3-C795-3C4D-0DA5399DD351}"/>
              </a:ext>
            </a:extLst>
          </p:cNvPr>
          <p:cNvSpPr/>
          <p:nvPr/>
        </p:nvSpPr>
        <p:spPr>
          <a:xfrm rot="5400000">
            <a:off x="1133959" y="604884"/>
            <a:ext cx="162999" cy="1114425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27C3A5-3614-2D59-DF52-4EF5DC364D61}"/>
              </a:ext>
            </a:extLst>
          </p:cNvPr>
          <p:cNvSpPr txBox="1"/>
          <p:nvPr/>
        </p:nvSpPr>
        <p:spPr>
          <a:xfrm>
            <a:off x="528578" y="533429"/>
            <a:ext cx="36979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720"/>
              </a:spcBef>
              <a:spcAft>
                <a:spcPts val="720"/>
              </a:spcAft>
            </a:pP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Lỗi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mất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ghi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- 4</a:t>
            </a:r>
            <a:endParaRPr lang="en-US" sz="28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D6335A-658B-838A-751D-E83414E34FCF}"/>
              </a:ext>
            </a:extLst>
          </p:cNvPr>
          <p:cNvSpPr/>
          <p:nvPr/>
        </p:nvSpPr>
        <p:spPr>
          <a:xfrm>
            <a:off x="2097458" y="3586666"/>
            <a:ext cx="699224" cy="72348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EFF7DD-47B2-6D78-D42C-75906484E40E}"/>
              </a:ext>
            </a:extLst>
          </p:cNvPr>
          <p:cNvSpPr txBox="1"/>
          <p:nvPr/>
        </p:nvSpPr>
        <p:spPr>
          <a:xfrm>
            <a:off x="0" y="3763740"/>
            <a:ext cx="19878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 err="1">
                <a:latin typeface="iCiel Gotham Medium" pitchFamily="50" charset="0"/>
                <a:cs typeface="iCiel Gotham Medium" pitchFamily="50" charset="0"/>
              </a:rPr>
              <a:t>Đĩa</a:t>
            </a:r>
            <a:r>
              <a:rPr lang="en-US" b="1" dirty="0"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b="1" dirty="0" err="1">
                <a:latin typeface="iCiel Gotham Medium" pitchFamily="50" charset="0"/>
                <a:cs typeface="iCiel Gotham Medium" pitchFamily="50" charset="0"/>
              </a:rPr>
              <a:t>vật</a:t>
            </a:r>
            <a:r>
              <a:rPr lang="en-US" b="1" dirty="0"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b="1" dirty="0" err="1">
                <a:latin typeface="iCiel Gotham Medium" pitchFamily="50" charset="0"/>
                <a:cs typeface="iCiel Gotham Medium" pitchFamily="50" charset="0"/>
              </a:rPr>
              <a:t>lý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2CB7C7-AB95-8240-9773-F656EC3EFA76}"/>
              </a:ext>
            </a:extLst>
          </p:cNvPr>
          <p:cNvSpPr txBox="1"/>
          <p:nvPr/>
        </p:nvSpPr>
        <p:spPr>
          <a:xfrm>
            <a:off x="0" y="2222578"/>
            <a:ext cx="19878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iCiel Gotham Medium" pitchFamily="50" charset="0"/>
                <a:cs typeface="iCiel Gotham Medium" pitchFamily="50" charset="0"/>
              </a:rPr>
              <a:t>Instance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73094E-65F2-C0FC-33C0-EEF851D6FA3F}"/>
              </a:ext>
            </a:extLst>
          </p:cNvPr>
          <p:cNvSpPr/>
          <p:nvPr/>
        </p:nvSpPr>
        <p:spPr>
          <a:xfrm>
            <a:off x="2705337" y="2028885"/>
            <a:ext cx="2045416" cy="72348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UPDATE 2 -&gt; 4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Read: 2, Update: 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DD8913-1801-747B-93E4-BC6C3DC48B0E}"/>
              </a:ext>
            </a:extLst>
          </p:cNvPr>
          <p:cNvSpPr/>
          <p:nvPr/>
        </p:nvSpPr>
        <p:spPr>
          <a:xfrm>
            <a:off x="4622528" y="3602119"/>
            <a:ext cx="699224" cy="72348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A34BF32-FA12-F27B-247F-A5F4F9C6855C}"/>
              </a:ext>
            </a:extLst>
          </p:cNvPr>
          <p:cNvSpPr/>
          <p:nvPr/>
        </p:nvSpPr>
        <p:spPr>
          <a:xfrm>
            <a:off x="7962887" y="2028884"/>
            <a:ext cx="2175900" cy="72348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UPDATE 2 -&gt; 4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Read: 2, Update: 4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5F7FEF0-A120-6AD5-79A2-D5FC63F5D759}"/>
              </a:ext>
            </a:extLst>
          </p:cNvPr>
          <p:cNvSpPr/>
          <p:nvPr/>
        </p:nvSpPr>
        <p:spPr>
          <a:xfrm>
            <a:off x="10533167" y="3204809"/>
            <a:ext cx="699224" cy="72348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11525FC-B896-14BB-CD5C-EFEAAFF0F836}"/>
              </a:ext>
            </a:extLst>
          </p:cNvPr>
          <p:cNvCxnSpPr>
            <a:cxnSpLocks/>
          </p:cNvCxnSpPr>
          <p:nvPr/>
        </p:nvCxnSpPr>
        <p:spPr>
          <a:xfrm>
            <a:off x="5630243" y="2752366"/>
            <a:ext cx="2027341" cy="0"/>
          </a:xfrm>
          <a:prstGeom prst="straightConnector1">
            <a:avLst/>
          </a:prstGeom>
          <a:ln w="571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342469B2-5677-4685-EA2D-E47FFE26903C}"/>
              </a:ext>
            </a:extLst>
          </p:cNvPr>
          <p:cNvSpPr/>
          <p:nvPr/>
        </p:nvSpPr>
        <p:spPr>
          <a:xfrm>
            <a:off x="9318872" y="3204809"/>
            <a:ext cx="699224" cy="72348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9AA57A5-DEE5-1274-A6BE-134ABC570043}"/>
              </a:ext>
            </a:extLst>
          </p:cNvPr>
          <p:cNvCxnSpPr>
            <a:cxnSpLocks/>
            <a:stCxn id="9" idx="0"/>
            <a:endCxn id="12" idx="1"/>
          </p:cNvCxnSpPr>
          <p:nvPr/>
        </p:nvCxnSpPr>
        <p:spPr>
          <a:xfrm flipV="1">
            <a:off x="2447070" y="2390626"/>
            <a:ext cx="258267" cy="119604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C89AD5A-3111-205B-61C9-2BF5E6C30042}"/>
              </a:ext>
            </a:extLst>
          </p:cNvPr>
          <p:cNvCxnSpPr>
            <a:cxnSpLocks/>
            <a:stCxn id="18" idx="0"/>
            <a:endCxn id="9" idx="3"/>
          </p:cNvCxnSpPr>
          <p:nvPr/>
        </p:nvCxnSpPr>
        <p:spPr>
          <a:xfrm flipH="1">
            <a:off x="2796682" y="2748753"/>
            <a:ext cx="931363" cy="119965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0" name="Picture 4" descr="Stop Sign PNG, Stop Sign Transparent Background - FreeIconsPNG">
            <a:extLst>
              <a:ext uri="{FF2B5EF4-FFF2-40B4-BE49-F238E27FC236}">
                <a16:creationId xmlns:a16="http://schemas.microsoft.com/office/drawing/2014/main" id="{E7DE3523-4470-62D8-393F-F1351D904F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13824" y="2978587"/>
            <a:ext cx="542611" cy="542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103" name="Straight Arrow Connector 4102">
            <a:extLst>
              <a:ext uri="{FF2B5EF4-FFF2-40B4-BE49-F238E27FC236}">
                <a16:creationId xmlns:a16="http://schemas.microsoft.com/office/drawing/2014/main" id="{7C8548DD-0917-9998-1A06-338E4CF8E83B}"/>
              </a:ext>
            </a:extLst>
          </p:cNvPr>
          <p:cNvCxnSpPr>
            <a:cxnSpLocks/>
            <a:stCxn id="16" idx="2"/>
            <a:endCxn id="27" idx="0"/>
          </p:cNvCxnSpPr>
          <p:nvPr/>
        </p:nvCxnSpPr>
        <p:spPr>
          <a:xfrm>
            <a:off x="9050837" y="2752365"/>
            <a:ext cx="617647" cy="4524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06" name="Straight Arrow Connector 4105">
            <a:extLst>
              <a:ext uri="{FF2B5EF4-FFF2-40B4-BE49-F238E27FC236}">
                <a16:creationId xmlns:a16="http://schemas.microsoft.com/office/drawing/2014/main" id="{A56B36DE-1C1E-9BDE-C858-2E05B7A2968A}"/>
              </a:ext>
            </a:extLst>
          </p:cNvPr>
          <p:cNvCxnSpPr>
            <a:cxnSpLocks/>
            <a:stCxn id="27" idx="3"/>
            <a:endCxn id="17" idx="1"/>
          </p:cNvCxnSpPr>
          <p:nvPr/>
        </p:nvCxnSpPr>
        <p:spPr>
          <a:xfrm>
            <a:off x="10018096" y="3566550"/>
            <a:ext cx="51507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9" name="Picture 6" descr="Green Ok Icon PNG Transparent Background, Free Download #45012 -  FreeIconsPNG">
            <a:extLst>
              <a:ext uri="{FF2B5EF4-FFF2-40B4-BE49-F238E27FC236}">
                <a16:creationId xmlns:a16="http://schemas.microsoft.com/office/drawing/2014/main" id="{2D2FA9AF-7413-75E5-36F4-CF6E38313E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6810" y="2028884"/>
            <a:ext cx="649190" cy="649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1" name="Picture 6" descr="Green Ok Icon PNG Transparent Background, Free Download #45012 -  FreeIconsPNG">
            <a:extLst>
              <a:ext uri="{FF2B5EF4-FFF2-40B4-BE49-F238E27FC236}">
                <a16:creationId xmlns:a16="http://schemas.microsoft.com/office/drawing/2014/main" id="{360DA610-13CC-C0CB-85BC-EBF580C098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45540" y="3153645"/>
            <a:ext cx="649190" cy="649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12" name="TextBox 4111">
            <a:extLst>
              <a:ext uri="{FF2B5EF4-FFF2-40B4-BE49-F238E27FC236}">
                <a16:creationId xmlns:a16="http://schemas.microsoft.com/office/drawing/2014/main" id="{8F3FA400-EC8A-C028-6F07-88842E58D58B}"/>
              </a:ext>
            </a:extLst>
          </p:cNvPr>
          <p:cNvSpPr txBox="1"/>
          <p:nvPr/>
        </p:nvSpPr>
        <p:spPr>
          <a:xfrm>
            <a:off x="4185099" y="5175352"/>
            <a:ext cx="491762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1" dirty="0" err="1">
                <a:latin typeface="iCiel Gotham Medium" pitchFamily="50" charset="0"/>
                <a:cs typeface="iCiel Gotham Medium" pitchFamily="50" charset="0"/>
              </a:rPr>
              <a:t>Sử</a:t>
            </a:r>
            <a:r>
              <a:rPr lang="en-US" sz="2000" b="1" dirty="0"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sz="2000" b="1" dirty="0" err="1">
                <a:latin typeface="iCiel Gotham Medium" pitchFamily="50" charset="0"/>
                <a:cs typeface="iCiel Gotham Medium" pitchFamily="50" charset="0"/>
              </a:rPr>
              <a:t>dụng</a:t>
            </a:r>
            <a:r>
              <a:rPr lang="en-US" sz="2000" b="1" dirty="0"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sz="2000" b="1" dirty="0" err="1">
                <a:latin typeface="iCiel Gotham Medium" pitchFamily="50" charset="0"/>
                <a:cs typeface="iCiel Gotham Medium" pitchFamily="50" charset="0"/>
              </a:rPr>
              <a:t>tham</a:t>
            </a:r>
            <a:r>
              <a:rPr lang="en-US" sz="2000" b="1" dirty="0"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sz="2000" b="1" dirty="0" err="1">
                <a:latin typeface="iCiel Gotham Medium" pitchFamily="50" charset="0"/>
                <a:cs typeface="iCiel Gotham Medium" pitchFamily="50" charset="0"/>
              </a:rPr>
              <a:t>số</a:t>
            </a:r>
            <a:r>
              <a:rPr lang="en-US" sz="2000" b="1" dirty="0">
                <a:latin typeface="iCiel Gotham Medium" pitchFamily="50" charset="0"/>
                <a:cs typeface="iCiel Gotham Medium" pitchFamily="50" charset="0"/>
              </a:rPr>
              <a:t> DB_LOST_WRITE</a:t>
            </a:r>
          </a:p>
        </p:txBody>
      </p:sp>
      <p:sp>
        <p:nvSpPr>
          <p:cNvPr id="15" name="Freeform 8">
            <a:extLst>
              <a:ext uri="{FF2B5EF4-FFF2-40B4-BE49-F238E27FC236}">
                <a16:creationId xmlns:a16="http://schemas.microsoft.com/office/drawing/2014/main" id="{C7823E4E-2BCC-1A15-498C-247E59383FE2}"/>
              </a:ext>
            </a:extLst>
          </p:cNvPr>
          <p:cNvSpPr/>
          <p:nvPr/>
        </p:nvSpPr>
        <p:spPr>
          <a:xfrm>
            <a:off x="11062564" y="349078"/>
            <a:ext cx="707571" cy="707571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45A0174-A419-D1DB-6B35-DBA3A65239CC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>
          <a:xfrm>
            <a:off x="2796682" y="3948407"/>
            <a:ext cx="1825846" cy="15453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Picture 4" descr="Stop Sign PNG, Stop Sign Transparent Background - FreeIconsPNG">
            <a:extLst>
              <a:ext uri="{FF2B5EF4-FFF2-40B4-BE49-F238E27FC236}">
                <a16:creationId xmlns:a16="http://schemas.microsoft.com/office/drawing/2014/main" id="{B254C15F-7535-FD58-40A2-4EFC7B5A0D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6545" y="3677100"/>
            <a:ext cx="542611" cy="542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08845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lowchart: Magnetic Disk 18">
            <a:extLst>
              <a:ext uri="{FF2B5EF4-FFF2-40B4-BE49-F238E27FC236}">
                <a16:creationId xmlns:a16="http://schemas.microsoft.com/office/drawing/2014/main" id="{5455352A-130E-7C73-3C45-F9F2F4207CEC}"/>
              </a:ext>
            </a:extLst>
          </p:cNvPr>
          <p:cNvSpPr/>
          <p:nvPr/>
        </p:nvSpPr>
        <p:spPr>
          <a:xfrm>
            <a:off x="7641143" y="1966618"/>
            <a:ext cx="3804397" cy="3292816"/>
          </a:xfrm>
          <a:prstGeom prst="flowChartMagneticDisk">
            <a:avLst/>
          </a:prstGeom>
          <a:solidFill>
            <a:srgbClr val="00B0F0"/>
          </a:solidFill>
          <a:ln w="57150">
            <a:solidFill>
              <a:schemeClr val="accent1">
                <a:shade val="1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lowchart: Magnetic Disk 17">
            <a:extLst>
              <a:ext uri="{FF2B5EF4-FFF2-40B4-BE49-F238E27FC236}">
                <a16:creationId xmlns:a16="http://schemas.microsoft.com/office/drawing/2014/main" id="{69983E7E-4FB9-0D43-964F-AF7DE23B0419}"/>
              </a:ext>
            </a:extLst>
          </p:cNvPr>
          <p:cNvSpPr/>
          <p:nvPr/>
        </p:nvSpPr>
        <p:spPr>
          <a:xfrm>
            <a:off x="1825846" y="1966618"/>
            <a:ext cx="3804397" cy="3292816"/>
          </a:xfrm>
          <a:prstGeom prst="flowChartMagneticDisk">
            <a:avLst/>
          </a:prstGeom>
          <a:solidFill>
            <a:srgbClr val="00B0F0"/>
          </a:solidFill>
          <a:ln w="57150">
            <a:solidFill>
              <a:schemeClr val="accent1">
                <a:shade val="15000"/>
                <a:alpha val="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E7E96B-9656-A280-2F17-E086F8BE0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41E46C-311B-F5E5-D435-AC1E8FFA6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AF7A7A-9D9F-2993-475D-07D640F88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F345B97-B6C3-C795-3C4D-0DA5399DD351}"/>
              </a:ext>
            </a:extLst>
          </p:cNvPr>
          <p:cNvSpPr/>
          <p:nvPr/>
        </p:nvSpPr>
        <p:spPr>
          <a:xfrm rot="5400000">
            <a:off x="1133959" y="604884"/>
            <a:ext cx="162999" cy="1114425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427C3A5-3614-2D59-DF52-4EF5DC364D61}"/>
              </a:ext>
            </a:extLst>
          </p:cNvPr>
          <p:cNvSpPr txBox="1"/>
          <p:nvPr/>
        </p:nvSpPr>
        <p:spPr>
          <a:xfrm>
            <a:off x="528578" y="533429"/>
            <a:ext cx="36979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720"/>
              </a:spcBef>
              <a:spcAft>
                <a:spcPts val="720"/>
              </a:spcAft>
            </a:pP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Lỗi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mất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ghi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- 5</a:t>
            </a:r>
            <a:endParaRPr lang="en-US" sz="28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BD6335A-658B-838A-751D-E83414E34FCF}"/>
              </a:ext>
            </a:extLst>
          </p:cNvPr>
          <p:cNvSpPr/>
          <p:nvPr/>
        </p:nvSpPr>
        <p:spPr>
          <a:xfrm>
            <a:off x="2097458" y="3902136"/>
            <a:ext cx="699224" cy="72348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9EFF7DD-47B2-6D78-D42C-75906484E40E}"/>
              </a:ext>
            </a:extLst>
          </p:cNvPr>
          <p:cNvSpPr txBox="1"/>
          <p:nvPr/>
        </p:nvSpPr>
        <p:spPr>
          <a:xfrm>
            <a:off x="0" y="4019447"/>
            <a:ext cx="19878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 err="1">
                <a:latin typeface="iCiel Gotham Medium" pitchFamily="50" charset="0"/>
                <a:cs typeface="iCiel Gotham Medium" pitchFamily="50" charset="0"/>
              </a:rPr>
              <a:t>Đĩa</a:t>
            </a:r>
            <a:r>
              <a:rPr lang="en-US" b="1" dirty="0"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b="1" dirty="0" err="1">
                <a:latin typeface="iCiel Gotham Medium" pitchFamily="50" charset="0"/>
                <a:cs typeface="iCiel Gotham Medium" pitchFamily="50" charset="0"/>
              </a:rPr>
              <a:t>vật</a:t>
            </a:r>
            <a:r>
              <a:rPr lang="en-US" b="1" dirty="0"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b="1" dirty="0" err="1">
                <a:latin typeface="iCiel Gotham Medium" pitchFamily="50" charset="0"/>
                <a:cs typeface="iCiel Gotham Medium" pitchFamily="50" charset="0"/>
              </a:rPr>
              <a:t>lý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72CB7C7-AB95-8240-9773-F656EC3EFA76}"/>
              </a:ext>
            </a:extLst>
          </p:cNvPr>
          <p:cNvSpPr txBox="1"/>
          <p:nvPr/>
        </p:nvSpPr>
        <p:spPr>
          <a:xfrm>
            <a:off x="0" y="2538048"/>
            <a:ext cx="198780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iCiel Gotham Medium" pitchFamily="50" charset="0"/>
                <a:cs typeface="iCiel Gotham Medium" pitchFamily="50" charset="0"/>
              </a:rPr>
              <a:t>Instance</a:t>
            </a:r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73094E-65F2-C0FC-33C0-EEF851D6FA3F}"/>
              </a:ext>
            </a:extLst>
          </p:cNvPr>
          <p:cNvSpPr/>
          <p:nvPr/>
        </p:nvSpPr>
        <p:spPr>
          <a:xfrm>
            <a:off x="2705337" y="2344355"/>
            <a:ext cx="2045416" cy="72348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UPDATE 2 -&gt; 4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Read: 2, Update: 3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CDD8913-1801-747B-93E4-BC6C3DC48B0E}"/>
              </a:ext>
            </a:extLst>
          </p:cNvPr>
          <p:cNvSpPr/>
          <p:nvPr/>
        </p:nvSpPr>
        <p:spPr>
          <a:xfrm>
            <a:off x="4531183" y="3892194"/>
            <a:ext cx="699224" cy="72348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A34BF32-FA12-F27B-247F-A5F4F9C6855C}"/>
              </a:ext>
            </a:extLst>
          </p:cNvPr>
          <p:cNvSpPr/>
          <p:nvPr/>
        </p:nvSpPr>
        <p:spPr>
          <a:xfrm>
            <a:off x="7962887" y="2344354"/>
            <a:ext cx="2175900" cy="72348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UPDATE 2 -&gt; 4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Read: 2, Update: 4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11525FC-B896-14BB-CD5C-EFEAAFF0F836}"/>
              </a:ext>
            </a:extLst>
          </p:cNvPr>
          <p:cNvCxnSpPr>
            <a:cxnSpLocks/>
          </p:cNvCxnSpPr>
          <p:nvPr/>
        </p:nvCxnSpPr>
        <p:spPr>
          <a:xfrm>
            <a:off x="5630243" y="3067836"/>
            <a:ext cx="2027341" cy="0"/>
          </a:xfrm>
          <a:prstGeom prst="straightConnector1">
            <a:avLst/>
          </a:prstGeom>
          <a:ln w="57150">
            <a:solidFill>
              <a:schemeClr val="accent5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342469B2-5677-4685-EA2D-E47FFE26903C}"/>
              </a:ext>
            </a:extLst>
          </p:cNvPr>
          <p:cNvSpPr/>
          <p:nvPr/>
        </p:nvSpPr>
        <p:spPr>
          <a:xfrm>
            <a:off x="9318872" y="3520279"/>
            <a:ext cx="699224" cy="723481"/>
          </a:xfrm>
          <a:prstGeom prst="rect">
            <a:avLst/>
          </a:prstGeom>
          <a:solidFill>
            <a:schemeClr val="bg1"/>
          </a:solidFill>
          <a:ln w="3810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9AA57A5-DEE5-1274-A6BE-134ABC570043}"/>
              </a:ext>
            </a:extLst>
          </p:cNvPr>
          <p:cNvCxnSpPr>
            <a:cxnSpLocks/>
            <a:stCxn id="9" idx="0"/>
            <a:endCxn id="12" idx="1"/>
          </p:cNvCxnSpPr>
          <p:nvPr/>
        </p:nvCxnSpPr>
        <p:spPr>
          <a:xfrm flipV="1">
            <a:off x="2447070" y="2706096"/>
            <a:ext cx="258267" cy="119604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6C89AD5A-3111-205B-61C9-2BF5E6C30042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2796682" y="3067836"/>
            <a:ext cx="931363" cy="83430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03" name="Straight Arrow Connector 4102">
            <a:extLst>
              <a:ext uri="{FF2B5EF4-FFF2-40B4-BE49-F238E27FC236}">
                <a16:creationId xmlns:a16="http://schemas.microsoft.com/office/drawing/2014/main" id="{7C8548DD-0917-9998-1A06-338E4CF8E83B}"/>
              </a:ext>
            </a:extLst>
          </p:cNvPr>
          <p:cNvCxnSpPr>
            <a:cxnSpLocks/>
            <a:stCxn id="16" idx="2"/>
            <a:endCxn id="27" idx="0"/>
          </p:cNvCxnSpPr>
          <p:nvPr/>
        </p:nvCxnSpPr>
        <p:spPr>
          <a:xfrm>
            <a:off x="9050837" y="3067835"/>
            <a:ext cx="617647" cy="452444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06" name="Straight Arrow Connector 4105">
            <a:extLst>
              <a:ext uri="{FF2B5EF4-FFF2-40B4-BE49-F238E27FC236}">
                <a16:creationId xmlns:a16="http://schemas.microsoft.com/office/drawing/2014/main" id="{A56B36DE-1C1E-9BDE-C858-2E05B7A2968A}"/>
              </a:ext>
            </a:extLst>
          </p:cNvPr>
          <p:cNvCxnSpPr>
            <a:cxnSpLocks/>
            <a:stCxn id="27" idx="3"/>
          </p:cNvCxnSpPr>
          <p:nvPr/>
        </p:nvCxnSpPr>
        <p:spPr>
          <a:xfrm>
            <a:off x="10018096" y="3882020"/>
            <a:ext cx="515071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09" name="Picture 6" descr="Green Ok Icon PNG Transparent Background, Free Download #45012 -  FreeIconsPNG">
            <a:extLst>
              <a:ext uri="{FF2B5EF4-FFF2-40B4-BE49-F238E27FC236}">
                <a16:creationId xmlns:a16="http://schemas.microsoft.com/office/drawing/2014/main" id="{2D2FA9AF-7413-75E5-36F4-CF6E38313E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6810" y="2344354"/>
            <a:ext cx="649190" cy="649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4" descr="Stop Sign PNG, Stop Sign Transparent Background - FreeIconsPNG">
            <a:extLst>
              <a:ext uri="{FF2B5EF4-FFF2-40B4-BE49-F238E27FC236}">
                <a16:creationId xmlns:a16="http://schemas.microsoft.com/office/drawing/2014/main" id="{875A446F-8B29-89F5-7FCE-EA582C76DD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59163" y="3575694"/>
            <a:ext cx="542611" cy="542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F11EEBCC-8BDE-C598-B4BD-C59C83D6E4BA}"/>
              </a:ext>
            </a:extLst>
          </p:cNvPr>
          <p:cNvSpPr txBox="1"/>
          <p:nvPr/>
        </p:nvSpPr>
        <p:spPr>
          <a:xfrm>
            <a:off x="3449017" y="5308178"/>
            <a:ext cx="609432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b="1" dirty="0" err="1">
                <a:latin typeface="iCiel Gotham Medium" pitchFamily="50" charset="0"/>
                <a:cs typeface="iCiel Gotham Medium" pitchFamily="50" charset="0"/>
              </a:rPr>
              <a:t>Thực</a:t>
            </a:r>
            <a:r>
              <a:rPr lang="en-US" sz="1800" b="1" dirty="0"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sz="1800" b="1" dirty="0" err="1">
                <a:latin typeface="iCiel Gotham Medium" pitchFamily="50" charset="0"/>
                <a:cs typeface="iCiel Gotham Medium" pitchFamily="50" charset="0"/>
              </a:rPr>
              <a:t>hiện</a:t>
            </a:r>
            <a:r>
              <a:rPr lang="en-US" sz="1800" b="1" dirty="0"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sz="1800" b="1" dirty="0" err="1">
                <a:latin typeface="iCiel Gotham Medium" pitchFamily="50" charset="0"/>
                <a:cs typeface="iCiel Gotham Medium" pitchFamily="50" charset="0"/>
              </a:rPr>
              <a:t>tạo</a:t>
            </a:r>
            <a:r>
              <a:rPr lang="en-US" sz="1800" b="1" dirty="0"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sz="1800" b="1" dirty="0" err="1">
                <a:latin typeface="iCiel Gotham Medium" pitchFamily="50" charset="0"/>
                <a:cs typeface="iCiel Gotham Medium" pitchFamily="50" charset="0"/>
              </a:rPr>
              <a:t>lại</a:t>
            </a:r>
            <a:r>
              <a:rPr lang="en-US" sz="1800" b="1" dirty="0">
                <a:latin typeface="iCiel Gotham Medium" pitchFamily="50" charset="0"/>
                <a:cs typeface="iCiel Gotham Medium" pitchFamily="50" charset="0"/>
              </a:rPr>
              <a:t> CSDL </a:t>
            </a:r>
            <a:r>
              <a:rPr lang="en-US" sz="1800" b="1" dirty="0" err="1">
                <a:latin typeface="iCiel Gotham Medium" pitchFamily="50" charset="0"/>
                <a:cs typeface="iCiel Gotham Medium" pitchFamily="50" charset="0"/>
              </a:rPr>
              <a:t>chính</a:t>
            </a:r>
            <a:endParaRPr lang="en-US" sz="1800" b="1" dirty="0">
              <a:solidFill>
                <a:srgbClr val="FF0000"/>
              </a:solidFill>
              <a:latin typeface="iCiel Gotham Medium" pitchFamily="50" charset="0"/>
              <a:cs typeface="iCiel Gotham Medium" pitchFamily="50" charset="0"/>
            </a:endParaRPr>
          </a:p>
          <a:p>
            <a:pPr algn="ctr"/>
            <a:r>
              <a:rPr lang="en-US" sz="1800" b="1" dirty="0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ORA-00752: Lost Write Detection!</a:t>
            </a:r>
          </a:p>
          <a:p>
            <a:pPr algn="ctr"/>
            <a:r>
              <a:rPr lang="en-US" b="1" dirty="0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-&gt; </a:t>
            </a:r>
            <a:r>
              <a:rPr lang="en-US" b="1" dirty="0" err="1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Xác</a:t>
            </a:r>
            <a:r>
              <a:rPr lang="en-US" b="1" dirty="0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định</a:t>
            </a:r>
            <a:r>
              <a:rPr lang="en-US" b="1" dirty="0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lỗi</a:t>
            </a:r>
            <a:r>
              <a:rPr lang="en-US" b="1" dirty="0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mất</a:t>
            </a:r>
            <a:r>
              <a:rPr lang="en-US" b="1" dirty="0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ghi</a:t>
            </a:r>
            <a:r>
              <a:rPr lang="en-US" b="1" dirty="0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cụ</a:t>
            </a:r>
            <a:r>
              <a:rPr lang="en-US" b="1" dirty="0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 thể</a:t>
            </a:r>
            <a:endParaRPr lang="en-US" sz="1800" b="1" dirty="0">
              <a:solidFill>
                <a:srgbClr val="FF0000"/>
              </a:solidFill>
              <a:latin typeface="iCiel Gotham Medium" pitchFamily="50" charset="0"/>
              <a:cs typeface="iCiel Gotham Medium" pitchFamily="50" charset="0"/>
            </a:endParaRPr>
          </a:p>
        </p:txBody>
      </p:sp>
      <p:sp>
        <p:nvSpPr>
          <p:cNvPr id="23" name="Freeform 8">
            <a:extLst>
              <a:ext uri="{FF2B5EF4-FFF2-40B4-BE49-F238E27FC236}">
                <a16:creationId xmlns:a16="http://schemas.microsoft.com/office/drawing/2014/main" id="{A6FCA9F8-3A9B-316B-771E-07EC42A4281D}"/>
              </a:ext>
            </a:extLst>
          </p:cNvPr>
          <p:cNvSpPr/>
          <p:nvPr/>
        </p:nvSpPr>
        <p:spPr>
          <a:xfrm>
            <a:off x="11062564" y="349078"/>
            <a:ext cx="707571" cy="707571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8604487-D5C2-BFF5-78D8-D2D27443F253}"/>
              </a:ext>
            </a:extLst>
          </p:cNvPr>
          <p:cNvCxnSpPr>
            <a:cxnSpLocks/>
            <a:stCxn id="9" idx="3"/>
            <a:endCxn id="14" idx="1"/>
          </p:cNvCxnSpPr>
          <p:nvPr/>
        </p:nvCxnSpPr>
        <p:spPr>
          <a:xfrm flipV="1">
            <a:off x="2796682" y="4253935"/>
            <a:ext cx="1734501" cy="99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07212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7">
            <a:extLst>
              <a:ext uri="{FF2B5EF4-FFF2-40B4-BE49-F238E27FC236}">
                <a16:creationId xmlns:a16="http://schemas.microsoft.com/office/drawing/2014/main" id="{8D4878E7-C1F9-7395-4DA1-9495CB65A37F}"/>
              </a:ext>
            </a:extLst>
          </p:cNvPr>
          <p:cNvSpPr/>
          <p:nvPr/>
        </p:nvSpPr>
        <p:spPr>
          <a:xfrm>
            <a:off x="6858782" y="702781"/>
            <a:ext cx="3503635" cy="3100717"/>
          </a:xfrm>
          <a:custGeom>
            <a:avLst/>
            <a:gdLst/>
            <a:ahLst/>
            <a:cxnLst/>
            <a:rect l="l" t="t" r="r" b="b"/>
            <a:pathLst>
              <a:path w="6216645" h="5501731">
                <a:moveTo>
                  <a:pt x="0" y="0"/>
                </a:moveTo>
                <a:lnTo>
                  <a:pt x="6216646" y="0"/>
                </a:lnTo>
                <a:lnTo>
                  <a:pt x="6216646" y="5501731"/>
                </a:lnTo>
                <a:lnTo>
                  <a:pt x="0" y="5501731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>
              <a:alphaModFix amt="26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  <a:effectLst>
            <a:reflection blurRad="165100" stA="46000" endPos="60000" dist="190500" dir="5400000" sy="-100000" algn="bl" rotWithShape="0"/>
          </a:effectLst>
        </p:spPr>
      </p:sp>
      <p:sp>
        <p:nvSpPr>
          <p:cNvPr id="13" name="Freeform 7">
            <a:extLst>
              <a:ext uri="{FF2B5EF4-FFF2-40B4-BE49-F238E27FC236}">
                <a16:creationId xmlns:a16="http://schemas.microsoft.com/office/drawing/2014/main" id="{4FAE517D-D687-6DF6-268D-ACEB61553E38}"/>
              </a:ext>
            </a:extLst>
          </p:cNvPr>
          <p:cNvSpPr/>
          <p:nvPr/>
        </p:nvSpPr>
        <p:spPr>
          <a:xfrm>
            <a:off x="6858782" y="702781"/>
            <a:ext cx="4644504" cy="4110386"/>
          </a:xfrm>
          <a:custGeom>
            <a:avLst/>
            <a:gdLst/>
            <a:ahLst/>
            <a:cxnLst/>
            <a:rect l="l" t="t" r="r" b="b"/>
            <a:pathLst>
              <a:path w="6216645" h="5501731">
                <a:moveTo>
                  <a:pt x="0" y="0"/>
                </a:moveTo>
                <a:lnTo>
                  <a:pt x="6216646" y="0"/>
                </a:lnTo>
                <a:lnTo>
                  <a:pt x="6216646" y="5501731"/>
                </a:lnTo>
                <a:lnTo>
                  <a:pt x="0" y="5501731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>
              <a:alphaModFix amt="26000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a:blipFill>
          <a:effectLst>
            <a:reflection blurRad="165100" stA="46000" endPos="60000" dist="190500" dir="5400000" sy="-100000" algn="bl" rotWithShape="0"/>
          </a:effectLst>
        </p:spPr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075A15-ACDD-E7DD-C80C-89C0099D2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7BC81-C4C2-1C5A-7292-FE2AA61E6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B5D08-DC48-E69E-F8F8-7B89BB90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36A5DD-00CE-7963-25BD-B197B22761E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47649" y="440759"/>
            <a:ext cx="4170506" cy="235659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BE99AF6-F279-01C8-AE17-42A2F0C548F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4961" y="1457382"/>
            <a:ext cx="4104900" cy="251699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3D206D2-BAA9-B79C-A006-B188BF58C76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29704" y="2943420"/>
            <a:ext cx="4287520" cy="22955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0281279-705F-5DEE-8BD6-FEE3A8FAC12F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5917" y="4687132"/>
            <a:ext cx="5907369" cy="134335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7824545-B4C7-6ED5-D0E1-ACF3C2732D68}"/>
              </a:ext>
            </a:extLst>
          </p:cNvPr>
          <p:cNvSpPr txBox="1"/>
          <p:nvPr/>
        </p:nvSpPr>
        <p:spPr>
          <a:xfrm>
            <a:off x="1148998" y="367802"/>
            <a:ext cx="2867129" cy="4985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720"/>
              </a:spcBef>
              <a:spcAft>
                <a:spcPts val="720"/>
              </a:spcAft>
            </a:pPr>
            <a:r>
              <a:rPr lang="en-US" sz="24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Kết</a:t>
            </a:r>
            <a:r>
              <a:rPr lang="en-US" sz="24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quả</a:t>
            </a:r>
            <a:r>
              <a:rPr lang="en-US" sz="24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đạt</a:t>
            </a:r>
            <a:r>
              <a:rPr lang="en-US" sz="24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được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A584DE-C89F-A2C2-7DBD-AA3183A433FF}"/>
              </a:ext>
            </a:extLst>
          </p:cNvPr>
          <p:cNvSpPr/>
          <p:nvPr/>
        </p:nvSpPr>
        <p:spPr>
          <a:xfrm>
            <a:off x="725351" y="367802"/>
            <a:ext cx="225698" cy="599440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3A2E4F-E79A-E9BF-3A61-642114BBB10C}"/>
              </a:ext>
            </a:extLst>
          </p:cNvPr>
          <p:cNvSpPr txBox="1"/>
          <p:nvPr/>
        </p:nvSpPr>
        <p:spPr>
          <a:xfrm>
            <a:off x="688714" y="1580358"/>
            <a:ext cx="4076184" cy="41908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Thực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nghiệm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trên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nền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tảng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Oracle Cloud Infrastructure</a:t>
            </a: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Các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tiến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trình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quan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trọng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hoạt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động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ổn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định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(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áp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dụng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,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vận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chuyển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)</a:t>
            </a: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Giám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sát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thông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số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,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tự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động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hóa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quá trình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chuyển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đổi</a:t>
            </a:r>
            <a:endParaRPr lang="en-US" sz="16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Thử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nghiệm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một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số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tính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năng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như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giải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quyết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độ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trễ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,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thay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đổi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chế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độ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bảo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vệ</a:t>
            </a:r>
            <a:endParaRPr lang="en-US" sz="16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Phân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tích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sự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cố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mất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ghi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và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cách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phát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hiện</a:t>
            </a:r>
            <a:r>
              <a:rPr lang="en-US" sz="16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16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sớm</a:t>
            </a:r>
            <a:endParaRPr lang="en-US" sz="16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endParaRPr lang="en-US" sz="16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12054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075A15-ACDD-E7DD-C80C-89C0099D2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7BC81-C4C2-1C5A-7292-FE2AA61E6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B5D08-DC48-E69E-F8F8-7B89BB90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824545-B4C7-6ED5-D0E1-ACF3C2732D68}"/>
              </a:ext>
            </a:extLst>
          </p:cNvPr>
          <p:cNvSpPr txBox="1"/>
          <p:nvPr/>
        </p:nvSpPr>
        <p:spPr>
          <a:xfrm>
            <a:off x="1148998" y="367802"/>
            <a:ext cx="2867129" cy="4985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720"/>
              </a:spcBef>
              <a:spcAft>
                <a:spcPts val="720"/>
              </a:spcAft>
            </a:pPr>
            <a:r>
              <a:rPr lang="en-US" sz="24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Hạn</a:t>
            </a:r>
            <a:r>
              <a:rPr lang="en-US" sz="24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chế</a:t>
            </a:r>
            <a:endParaRPr lang="en-US" sz="24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A584DE-C89F-A2C2-7DBD-AA3183A433FF}"/>
              </a:ext>
            </a:extLst>
          </p:cNvPr>
          <p:cNvSpPr/>
          <p:nvPr/>
        </p:nvSpPr>
        <p:spPr>
          <a:xfrm>
            <a:off x="725351" y="367802"/>
            <a:ext cx="225698" cy="599440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3A2E4F-E79A-E9BF-3A61-642114BBB10C}"/>
              </a:ext>
            </a:extLst>
          </p:cNvPr>
          <p:cNvSpPr txBox="1"/>
          <p:nvPr/>
        </p:nvSpPr>
        <p:spPr>
          <a:xfrm>
            <a:off x="1730829" y="2098140"/>
            <a:ext cx="9413229" cy="30264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Bảo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mật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của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doanh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nghiệp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,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thông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tin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thu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thập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sơ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sài</a:t>
            </a:r>
            <a:endParaRPr lang="en-US" sz="24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Chưa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phải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kiến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trúc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đầy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đủ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: Real Application Cluster, Container Database,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hạ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tầng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CNTT</a:t>
            </a: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Giám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sát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,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quản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trị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: Enterprise Manager Cloud Control</a:t>
            </a: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Các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tham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số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,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tính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năng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chưa thể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hiện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hết</a:t>
            </a:r>
            <a:endParaRPr lang="en-US" sz="24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Chưa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triển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khai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an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toàn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thông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tin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trong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đường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truyền</a:t>
            </a:r>
            <a:endParaRPr lang="en-US" sz="24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6182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DBA77D-92AD-88B4-37CD-E07B50870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5604F8-1D78-11D4-C487-5DA9E6A88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624068-A0D3-14C5-A41C-42A06EB15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2BFE1A-0F06-3FCE-8D64-3C46FAE1E0A8}"/>
              </a:ext>
            </a:extLst>
          </p:cNvPr>
          <p:cNvSpPr txBox="1"/>
          <p:nvPr/>
        </p:nvSpPr>
        <p:spPr>
          <a:xfrm>
            <a:off x="1656079" y="2418308"/>
            <a:ext cx="6318877" cy="19595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720"/>
              </a:spcBef>
              <a:spcAft>
                <a:spcPts val="720"/>
              </a:spcAft>
            </a:pP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Chương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1: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Tổng</a:t>
            </a: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quan</a:t>
            </a:r>
            <a:endParaRPr lang="en-US" sz="28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>
              <a:lnSpc>
                <a:spcPct val="120000"/>
              </a:lnSpc>
              <a:spcBef>
                <a:spcPts val="720"/>
              </a:spcBef>
              <a:spcAft>
                <a:spcPts val="720"/>
              </a:spcAft>
            </a:pP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Chương</a:t>
            </a: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2: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Triển</a:t>
            </a: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khai</a:t>
            </a: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giải</a:t>
            </a: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pháp</a:t>
            </a:r>
            <a:endParaRPr lang="en-US" sz="28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>
              <a:lnSpc>
                <a:spcPct val="120000"/>
              </a:lnSpc>
              <a:spcBef>
                <a:spcPts val="720"/>
              </a:spcBef>
              <a:spcAft>
                <a:spcPts val="720"/>
              </a:spcAft>
            </a:pP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Chương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3: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Kết</a:t>
            </a: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luận</a:t>
            </a:r>
            <a:endParaRPr lang="en-US" sz="28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F26FC8-41B5-7F24-63EA-E2232FB45FCA}"/>
              </a:ext>
            </a:extLst>
          </p:cNvPr>
          <p:cNvSpPr txBox="1"/>
          <p:nvPr/>
        </p:nvSpPr>
        <p:spPr>
          <a:xfrm>
            <a:off x="838200" y="1370446"/>
            <a:ext cx="3454400" cy="7017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720"/>
              </a:spcBef>
              <a:spcAft>
                <a:spcPts val="720"/>
              </a:spcAft>
            </a:pPr>
            <a:r>
              <a:rPr lang="en-US" sz="3600" b="1" kern="100" dirty="0" err="1">
                <a:solidFill>
                  <a:schemeClr val="accent1">
                    <a:lumMod val="50000"/>
                  </a:schemeClr>
                </a:solidFill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Bố</a:t>
            </a:r>
            <a:r>
              <a:rPr lang="en-US" sz="3600" b="1" kern="100" dirty="0">
                <a:solidFill>
                  <a:schemeClr val="accent1">
                    <a:lumMod val="50000"/>
                  </a:schemeClr>
                </a:solidFill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3600" b="1" kern="100" dirty="0" err="1">
                <a:solidFill>
                  <a:schemeClr val="accent1">
                    <a:lumMod val="50000"/>
                  </a:schemeClr>
                </a:solidFill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cục</a:t>
            </a:r>
            <a:endParaRPr lang="en-US" sz="3600" kern="100" dirty="0">
              <a:solidFill>
                <a:schemeClr val="accent1">
                  <a:lumMod val="50000"/>
                </a:schemeClr>
              </a:solidFill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8B1C1F3-0A2A-F93C-C906-F377A2A5D899}"/>
              </a:ext>
            </a:extLst>
          </p:cNvPr>
          <p:cNvCxnSpPr>
            <a:cxnSpLocks/>
          </p:cNvCxnSpPr>
          <p:nvPr/>
        </p:nvCxnSpPr>
        <p:spPr>
          <a:xfrm>
            <a:off x="1747520" y="2072177"/>
            <a:ext cx="2067560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reeform 5">
            <a:extLst>
              <a:ext uri="{FF2B5EF4-FFF2-40B4-BE49-F238E27FC236}">
                <a16:creationId xmlns:a16="http://schemas.microsoft.com/office/drawing/2014/main" id="{E581DF87-47A8-0391-1E2C-EB01C32C36A6}"/>
              </a:ext>
            </a:extLst>
          </p:cNvPr>
          <p:cNvSpPr/>
          <p:nvPr/>
        </p:nvSpPr>
        <p:spPr>
          <a:xfrm>
            <a:off x="7618911" y="1056567"/>
            <a:ext cx="3852466" cy="3757760"/>
          </a:xfrm>
          <a:custGeom>
            <a:avLst/>
            <a:gdLst/>
            <a:ahLst/>
            <a:cxnLst/>
            <a:rect l="l" t="t" r="r" b="b"/>
            <a:pathLst>
              <a:path w="8387159" h="8180974">
                <a:moveTo>
                  <a:pt x="0" y="0"/>
                </a:moveTo>
                <a:lnTo>
                  <a:pt x="8387159" y="0"/>
                </a:lnTo>
                <a:lnTo>
                  <a:pt x="8387159" y="8180975"/>
                </a:lnTo>
                <a:lnTo>
                  <a:pt x="0" y="8180975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3">
              <a:alphaModFix amt="43000"/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>
              <a:fillRect/>
            </a:stretch>
          </a:blipFill>
          <a:effectLst>
            <a:reflection blurRad="63500" stA="42000" endPos="54000" dist="469900" dir="5400000" sy="-100000" algn="bl" rotWithShape="0"/>
          </a:effectLst>
        </p:spPr>
      </p:sp>
      <p:sp>
        <p:nvSpPr>
          <p:cNvPr id="3" name="Freeform 8">
            <a:extLst>
              <a:ext uri="{FF2B5EF4-FFF2-40B4-BE49-F238E27FC236}">
                <a16:creationId xmlns:a16="http://schemas.microsoft.com/office/drawing/2014/main" id="{9C3E1366-6088-65BD-770E-A5570FD3A74C}"/>
              </a:ext>
            </a:extLst>
          </p:cNvPr>
          <p:cNvSpPr/>
          <p:nvPr/>
        </p:nvSpPr>
        <p:spPr>
          <a:xfrm>
            <a:off x="506549" y="348996"/>
            <a:ext cx="707571" cy="707571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88821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075A15-ACDD-E7DD-C80C-89C0099D2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7BC81-C4C2-1C5A-7292-FE2AA61E6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B5D08-DC48-E69E-F8F8-7B89BB9011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20</a:t>
            </a:fld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7824545-B4C7-6ED5-D0E1-ACF3C2732D68}"/>
              </a:ext>
            </a:extLst>
          </p:cNvPr>
          <p:cNvSpPr txBox="1"/>
          <p:nvPr/>
        </p:nvSpPr>
        <p:spPr>
          <a:xfrm>
            <a:off x="1148998" y="367802"/>
            <a:ext cx="2867129" cy="4985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720"/>
              </a:spcBef>
              <a:spcAft>
                <a:spcPts val="720"/>
              </a:spcAft>
            </a:pPr>
            <a:r>
              <a:rPr lang="en-US" sz="24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Hướng</a:t>
            </a:r>
            <a:r>
              <a:rPr lang="en-US" sz="24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phát</a:t>
            </a:r>
            <a:r>
              <a:rPr lang="en-US" sz="24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triển</a:t>
            </a:r>
            <a:endParaRPr lang="en-US" sz="24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1A584DE-C89F-A2C2-7DBD-AA3183A433FF}"/>
              </a:ext>
            </a:extLst>
          </p:cNvPr>
          <p:cNvSpPr/>
          <p:nvPr/>
        </p:nvSpPr>
        <p:spPr>
          <a:xfrm>
            <a:off x="725351" y="367802"/>
            <a:ext cx="225698" cy="599440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83A2E4F-E79A-E9BF-3A61-642114BBB10C}"/>
              </a:ext>
            </a:extLst>
          </p:cNvPr>
          <p:cNvSpPr txBox="1"/>
          <p:nvPr/>
        </p:nvSpPr>
        <p:spPr>
          <a:xfrm>
            <a:off x="1730829" y="1913474"/>
            <a:ext cx="9413229" cy="33958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Thực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nghiệm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phạm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vi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hệ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thống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lớn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, on-premise,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kiến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trúc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đầy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đủ</a:t>
            </a:r>
            <a:endParaRPr lang="en-US" sz="24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Tinh chỉnh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phù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hợp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với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yêu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cầu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hệ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thống</a:t>
            </a: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Thực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nghiệm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chuyển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đổi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các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cấp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độ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: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toàn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hệ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thống,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tầng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CSDL</a:t>
            </a: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Tính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năng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Far Sync – CSDL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trung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gian</a:t>
            </a:r>
            <a:endParaRPr lang="en-US" sz="24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Tích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hợp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Enterprise Manager Cloud Control</a:t>
            </a:r>
          </a:p>
        </p:txBody>
      </p:sp>
    </p:spTree>
    <p:extLst>
      <p:ext uri="{BB962C8B-B14F-4D97-AF65-F5344CB8AC3E}">
        <p14:creationId xmlns:p14="http://schemas.microsoft.com/office/powerpoint/2010/main" val="1123586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22169-F6EB-7119-D16B-1D65749F8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71530F-B2E9-ECDA-F944-BC9698798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56ED2-C3EA-6FC4-43F8-4F5D47B5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21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0261D7-A24B-5CA2-7619-C3DD04BA2B79}"/>
              </a:ext>
            </a:extLst>
          </p:cNvPr>
          <p:cNvSpPr txBox="1"/>
          <p:nvPr/>
        </p:nvSpPr>
        <p:spPr>
          <a:xfrm>
            <a:off x="1214120" y="1959252"/>
            <a:ext cx="4734560" cy="17491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720"/>
              </a:spcBef>
              <a:spcAft>
                <a:spcPts val="720"/>
              </a:spcAft>
            </a:pPr>
            <a:r>
              <a:rPr lang="en-US" sz="32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Kết</a:t>
            </a:r>
            <a:r>
              <a:rPr lang="en-US" sz="32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32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thúc</a:t>
            </a:r>
            <a:r>
              <a:rPr lang="en-US" sz="32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.</a:t>
            </a:r>
          </a:p>
          <a:p>
            <a:pPr>
              <a:spcBef>
                <a:spcPts val="720"/>
              </a:spcBef>
              <a:spcAft>
                <a:spcPts val="720"/>
              </a:spcAft>
            </a:pPr>
            <a:r>
              <a:rPr lang="en-US" sz="32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Em </a:t>
            </a:r>
            <a:r>
              <a:rPr lang="en-US" sz="32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xin</a:t>
            </a:r>
            <a:r>
              <a:rPr lang="en-US" sz="32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32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chân</a:t>
            </a:r>
            <a:r>
              <a:rPr lang="en-US" sz="32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32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thành</a:t>
            </a:r>
            <a:r>
              <a:rPr lang="en-US" sz="32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cảm ơn </a:t>
            </a:r>
            <a:r>
              <a:rPr lang="en-US" sz="32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thầy</a:t>
            </a:r>
            <a:r>
              <a:rPr lang="en-US" sz="32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cô!</a:t>
            </a:r>
          </a:p>
        </p:txBody>
      </p:sp>
      <p:sp>
        <p:nvSpPr>
          <p:cNvPr id="14" name="Freeform 8">
            <a:extLst>
              <a:ext uri="{FF2B5EF4-FFF2-40B4-BE49-F238E27FC236}">
                <a16:creationId xmlns:a16="http://schemas.microsoft.com/office/drawing/2014/main" id="{D9A24B2F-3022-957B-B44B-97CFE7C9D2AD}"/>
              </a:ext>
            </a:extLst>
          </p:cNvPr>
          <p:cNvSpPr/>
          <p:nvPr/>
        </p:nvSpPr>
        <p:spPr>
          <a:xfrm>
            <a:off x="484414" y="352979"/>
            <a:ext cx="707571" cy="707571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" name="Freeform 7">
            <a:extLst>
              <a:ext uri="{FF2B5EF4-FFF2-40B4-BE49-F238E27FC236}">
                <a16:creationId xmlns:a16="http://schemas.microsoft.com/office/drawing/2014/main" id="{E0836FDB-0E56-E5E5-57E3-7C02C957C94C}"/>
              </a:ext>
            </a:extLst>
          </p:cNvPr>
          <p:cNvSpPr/>
          <p:nvPr/>
        </p:nvSpPr>
        <p:spPr>
          <a:xfrm>
            <a:off x="6709296" y="575770"/>
            <a:ext cx="4644504" cy="4110386"/>
          </a:xfrm>
          <a:custGeom>
            <a:avLst/>
            <a:gdLst/>
            <a:ahLst/>
            <a:cxnLst/>
            <a:rect l="l" t="t" r="r" b="b"/>
            <a:pathLst>
              <a:path w="6216645" h="5501731">
                <a:moveTo>
                  <a:pt x="0" y="0"/>
                </a:moveTo>
                <a:lnTo>
                  <a:pt x="6216646" y="0"/>
                </a:lnTo>
                <a:lnTo>
                  <a:pt x="6216646" y="5501731"/>
                </a:lnTo>
                <a:lnTo>
                  <a:pt x="0" y="5501731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a:blipFill>
          <a:effectLst>
            <a:reflection blurRad="165100" stA="46000" endPos="60000" dist="190500" dir="5400000" sy="-100000" algn="bl" rotWithShape="0"/>
          </a:effectLst>
        </p:spPr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3022541-3089-6332-6B1C-C5DC51AB99F2}"/>
              </a:ext>
            </a:extLst>
          </p:cNvPr>
          <p:cNvSpPr txBox="1"/>
          <p:nvPr/>
        </p:nvSpPr>
        <p:spPr>
          <a:xfrm>
            <a:off x="1651011" y="358819"/>
            <a:ext cx="2867129" cy="7017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720"/>
              </a:spcBef>
              <a:spcAft>
                <a:spcPts val="720"/>
              </a:spcAft>
            </a:pPr>
            <a:r>
              <a:rPr lang="en-US" sz="3600" kern="100" dirty="0">
                <a:solidFill>
                  <a:srgbClr val="0070C0"/>
                </a:solidFill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Q&amp;A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63CCFD9-711B-EB31-4198-14579C42FF0C}"/>
              </a:ext>
            </a:extLst>
          </p:cNvPr>
          <p:cNvSpPr/>
          <p:nvPr/>
        </p:nvSpPr>
        <p:spPr>
          <a:xfrm rot="16200000">
            <a:off x="2096951" y="3130586"/>
            <a:ext cx="225698" cy="1816027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7859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F4B99D-5278-CDD2-3B32-08CD0D4B7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69558"/>
            <a:ext cx="10515600" cy="5217807"/>
          </a:xfrm>
        </p:spPr>
        <p:txBody>
          <a:bodyPr>
            <a:noAutofit/>
          </a:bodyPr>
          <a:lstStyle/>
          <a:p>
            <a:r>
              <a:rPr lang="en-US" sz="2400" dirty="0"/>
              <a:t>2 </a:t>
            </a:r>
            <a:r>
              <a:rPr lang="en-US" sz="2400" dirty="0" err="1"/>
              <a:t>phút</a:t>
            </a:r>
            <a:r>
              <a:rPr lang="en-US" sz="2400" dirty="0"/>
              <a:t> đầu:</a:t>
            </a:r>
          </a:p>
          <a:p>
            <a:pPr lvl="1"/>
            <a:r>
              <a:rPr lang="en-US" dirty="0"/>
              <a:t>Lý do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endParaRPr lang="en-US" dirty="0"/>
          </a:p>
          <a:p>
            <a:pPr lvl="1"/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tiêu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ra</a:t>
            </a:r>
            <a:endParaRPr lang="en-US" dirty="0"/>
          </a:p>
          <a:p>
            <a:pPr lvl="1"/>
            <a:r>
              <a:rPr lang="en-US" dirty="0" err="1"/>
              <a:t>Đối</a:t>
            </a:r>
            <a:r>
              <a:rPr lang="en-US" dirty="0"/>
              <a:t> </a:t>
            </a:r>
            <a:r>
              <a:rPr lang="en-US" dirty="0" err="1"/>
              <a:t>tượng</a:t>
            </a:r>
            <a:endParaRPr lang="en-US" dirty="0"/>
          </a:p>
          <a:p>
            <a:r>
              <a:rPr lang="en-US" sz="2400" dirty="0"/>
              <a:t>6 - 8phút </a:t>
            </a:r>
            <a:r>
              <a:rPr lang="en-US" sz="2400" dirty="0" err="1"/>
              <a:t>giữa</a:t>
            </a:r>
            <a:r>
              <a:rPr lang="en-US" sz="2400" dirty="0"/>
              <a:t>:</a:t>
            </a:r>
          </a:p>
          <a:p>
            <a:pPr lvl="1"/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cốt</a:t>
            </a:r>
            <a:r>
              <a:rPr lang="en-US" dirty="0"/>
              <a:t> </a:t>
            </a:r>
            <a:r>
              <a:rPr lang="en-US" dirty="0" err="1"/>
              <a:t>lõi</a:t>
            </a:r>
            <a:r>
              <a:rPr lang="en-US" dirty="0"/>
              <a:t>, </a:t>
            </a:r>
            <a:r>
              <a:rPr lang="en-US" dirty="0" err="1"/>
              <a:t>cơ</a:t>
            </a:r>
            <a:r>
              <a:rPr lang="en-US" dirty="0"/>
              <a:t> </a:t>
            </a:r>
            <a:r>
              <a:rPr lang="en-US" dirty="0" err="1"/>
              <a:t>bản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endParaRPr lang="en-US" dirty="0"/>
          </a:p>
          <a:p>
            <a:pPr lvl="1"/>
            <a:r>
              <a:rPr lang="en-US" dirty="0"/>
              <a:t>Liên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chặt</a:t>
            </a:r>
            <a:r>
              <a:rPr lang="en-US" dirty="0"/>
              <a:t> </a:t>
            </a:r>
            <a:r>
              <a:rPr lang="en-US" dirty="0" err="1"/>
              <a:t>chẽ</a:t>
            </a:r>
            <a:r>
              <a:rPr lang="en-US" dirty="0"/>
              <a:t>, có </a:t>
            </a:r>
            <a:r>
              <a:rPr lang="en-US" dirty="0" err="1"/>
              <a:t>hệ</a:t>
            </a:r>
            <a:r>
              <a:rPr lang="en-US" dirty="0"/>
              <a:t> thống</a:t>
            </a:r>
          </a:p>
          <a:p>
            <a:r>
              <a:rPr lang="en-US" sz="2400" dirty="0"/>
              <a:t>2 </a:t>
            </a:r>
            <a:r>
              <a:rPr lang="en-US" sz="2400" dirty="0" err="1"/>
              <a:t>phút</a:t>
            </a:r>
            <a:r>
              <a:rPr lang="en-US" sz="2400" dirty="0"/>
              <a:t> </a:t>
            </a:r>
            <a:r>
              <a:rPr lang="en-US" sz="2400" dirty="0" err="1"/>
              <a:t>cuối</a:t>
            </a:r>
            <a:r>
              <a:rPr lang="en-US" sz="2400" dirty="0"/>
              <a:t>: </a:t>
            </a:r>
            <a:r>
              <a:rPr lang="en-US" sz="2400" dirty="0" err="1"/>
              <a:t>kết</a:t>
            </a:r>
            <a:r>
              <a:rPr lang="en-US" sz="2400" dirty="0"/>
              <a:t> </a:t>
            </a:r>
            <a:r>
              <a:rPr lang="en-US" sz="2400" dirty="0" err="1"/>
              <a:t>luận</a:t>
            </a:r>
            <a:r>
              <a:rPr lang="en-US" sz="2400" dirty="0"/>
              <a:t> </a:t>
            </a:r>
            <a:r>
              <a:rPr lang="en-US" sz="2400" dirty="0" err="1"/>
              <a:t>khẳng</a:t>
            </a:r>
            <a:r>
              <a:rPr lang="en-US" sz="2400" dirty="0"/>
              <a:t> </a:t>
            </a:r>
            <a:r>
              <a:rPr lang="en-US" sz="2400" dirty="0" err="1"/>
              <a:t>định</a:t>
            </a:r>
            <a:r>
              <a:rPr lang="en-US" sz="2400" dirty="0"/>
              <a:t> </a:t>
            </a:r>
            <a:r>
              <a:rPr lang="en-US" sz="2400" dirty="0" err="1"/>
              <a:t>lại</a:t>
            </a:r>
            <a:r>
              <a:rPr lang="en-US" sz="2400" dirty="0"/>
              <a:t> </a:t>
            </a:r>
            <a:r>
              <a:rPr lang="en-US" sz="2400" dirty="0" err="1"/>
              <a:t>kết</a:t>
            </a:r>
            <a:r>
              <a:rPr lang="en-US" sz="2400" dirty="0"/>
              <a:t> </a:t>
            </a:r>
            <a:r>
              <a:rPr lang="en-US" sz="2400" dirty="0" err="1"/>
              <a:t>quả</a:t>
            </a:r>
            <a:r>
              <a:rPr lang="en-US" sz="2400" dirty="0"/>
              <a:t> </a:t>
            </a:r>
            <a:r>
              <a:rPr lang="en-US" sz="2400" dirty="0" err="1"/>
              <a:t>nghiên</a:t>
            </a:r>
            <a:r>
              <a:rPr lang="en-US" sz="2400" dirty="0"/>
              <a:t> </a:t>
            </a:r>
            <a:r>
              <a:rPr lang="en-US" sz="2400" dirty="0" err="1"/>
              <a:t>cứu</a:t>
            </a:r>
            <a:endParaRPr lang="en-US" sz="2400" dirty="0"/>
          </a:p>
          <a:p>
            <a:r>
              <a:rPr lang="vi-VN" sz="2400" dirty="0"/>
              <a:t>Chủ đề chính của đề tài, giải quyết vấn đề gì, cách giải quyết và kết quả đạt được</a:t>
            </a:r>
            <a:endParaRPr lang="en-US" sz="2400" dirty="0"/>
          </a:p>
          <a:p>
            <a:pPr marL="0" indent="0">
              <a:buNone/>
            </a:pPr>
            <a:r>
              <a:rPr lang="en-US" sz="2400" dirty="0"/>
              <a:t>Quan </a:t>
            </a:r>
            <a:r>
              <a:rPr lang="en-US" sz="2400" dirty="0" err="1"/>
              <a:t>trọng</a:t>
            </a:r>
            <a:r>
              <a:rPr lang="en-US" sz="2400" dirty="0"/>
              <a:t> </a:t>
            </a:r>
            <a:r>
              <a:rPr lang="en-US" sz="2400" dirty="0" err="1"/>
              <a:t>là</a:t>
            </a:r>
            <a:r>
              <a:rPr lang="en-US" sz="2400" dirty="0"/>
              <a:t>: </a:t>
            </a:r>
            <a:r>
              <a:rPr lang="en-US" sz="2400" dirty="0" err="1"/>
              <a:t>rõ</a:t>
            </a:r>
            <a:r>
              <a:rPr lang="en-US" sz="2400" dirty="0"/>
              <a:t> </a:t>
            </a:r>
            <a:r>
              <a:rPr lang="en-US" sz="2400" dirty="0" err="1"/>
              <a:t>công</a:t>
            </a:r>
            <a:r>
              <a:rPr lang="en-US" sz="2400" dirty="0"/>
              <a:t> </a:t>
            </a:r>
            <a:r>
              <a:rPr lang="en-US" sz="2400" dirty="0" err="1"/>
              <a:t>việc</a:t>
            </a:r>
            <a:r>
              <a:rPr lang="en-US" sz="2400" dirty="0"/>
              <a:t> </a:t>
            </a:r>
            <a:r>
              <a:rPr lang="en-US" sz="2400" dirty="0" err="1"/>
              <a:t>mình</a:t>
            </a:r>
            <a:r>
              <a:rPr lang="en-US" sz="2400" dirty="0"/>
              <a:t> làm, </a:t>
            </a:r>
            <a:r>
              <a:rPr lang="en-US" sz="2400" dirty="0" err="1"/>
              <a:t>những</a:t>
            </a:r>
            <a:r>
              <a:rPr lang="en-US" sz="2400" dirty="0"/>
              <a:t> gì chưa </a:t>
            </a:r>
            <a:r>
              <a:rPr lang="en-US" sz="2400" dirty="0" err="1"/>
              <a:t>hài</a:t>
            </a:r>
            <a:r>
              <a:rPr lang="en-US" sz="2400" dirty="0"/>
              <a:t> long, chưa </a:t>
            </a:r>
            <a:r>
              <a:rPr lang="en-US" sz="2400" dirty="0" err="1"/>
              <a:t>kịp</a:t>
            </a:r>
            <a:r>
              <a:rPr lang="en-US" sz="2400" dirty="0"/>
              <a:t> </a:t>
            </a:r>
            <a:r>
              <a:rPr lang="en-US" sz="2400" dirty="0" err="1"/>
              <a:t>thực</a:t>
            </a:r>
            <a:r>
              <a:rPr lang="en-US" sz="2400" dirty="0"/>
              <a:t> </a:t>
            </a:r>
            <a:r>
              <a:rPr lang="en-US" sz="2400" dirty="0" err="1"/>
              <a:t>hiện</a:t>
            </a:r>
            <a:r>
              <a:rPr lang="en-US" sz="2400" dirty="0"/>
              <a:t>. </a:t>
            </a:r>
            <a:r>
              <a:rPr lang="en-US" sz="2400" dirty="0" err="1"/>
              <a:t>Nhấn</a:t>
            </a:r>
            <a:r>
              <a:rPr lang="en-US" sz="2400" dirty="0"/>
              <a:t> </a:t>
            </a:r>
            <a:r>
              <a:rPr lang="en-US" sz="2400" dirty="0" err="1"/>
              <a:t>mạnh</a:t>
            </a:r>
            <a:r>
              <a:rPr lang="en-US" sz="2400" dirty="0"/>
              <a:t> </a:t>
            </a:r>
            <a:r>
              <a:rPr lang="en-US" sz="2400" dirty="0" err="1"/>
              <a:t>những</a:t>
            </a:r>
            <a:r>
              <a:rPr lang="en-US" sz="2400" dirty="0"/>
              <a:t> </a:t>
            </a:r>
            <a:r>
              <a:rPr lang="en-US" sz="2400" dirty="0" err="1"/>
              <a:t>điểm</a:t>
            </a:r>
            <a:r>
              <a:rPr lang="en-US" sz="2400" dirty="0"/>
              <a:t> </a:t>
            </a:r>
            <a:r>
              <a:rPr lang="en-US" sz="2400" dirty="0" err="1"/>
              <a:t>cần</a:t>
            </a:r>
            <a:r>
              <a:rPr lang="en-US" sz="2400" dirty="0"/>
              <a:t> </a:t>
            </a:r>
            <a:r>
              <a:rPr lang="en-US" sz="2400" dirty="0" err="1"/>
              <a:t>nói</a:t>
            </a:r>
            <a:r>
              <a:rPr lang="en-US" sz="2400" dirty="0"/>
              <a:t>. </a:t>
            </a:r>
            <a:r>
              <a:rPr lang="en-US" sz="2400" dirty="0" err="1"/>
              <a:t>Cầu</a:t>
            </a:r>
            <a:r>
              <a:rPr lang="en-US" sz="2400" dirty="0"/>
              <a:t> </a:t>
            </a:r>
            <a:r>
              <a:rPr lang="en-US" sz="2400" dirty="0" err="1"/>
              <a:t>tiến</a:t>
            </a:r>
            <a:r>
              <a:rPr lang="en-US" sz="2400" dirty="0"/>
              <a:t>.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2DEBF1-ACC3-49CE-1AA8-53DAD9F34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t>05/06/2024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4AF3DE-7FA7-F276-65DA-740CCBED0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Khóa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</a:t>
            </a:r>
            <a:r>
              <a:rPr lang="en-US" dirty="0" err="1"/>
              <a:t>tốt</a:t>
            </a:r>
            <a:r>
              <a:rPr lang="en-US" dirty="0"/>
              <a:t> </a:t>
            </a:r>
            <a:r>
              <a:rPr lang="en-US" dirty="0" err="1"/>
              <a:t>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70441-0D78-4EA3-D5D4-98A020C14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8647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85F8B-CF13-B61A-D79D-FFFD779E52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Cấu</a:t>
            </a:r>
            <a:r>
              <a:rPr lang="en-US" dirty="0"/>
              <a:t> </a:t>
            </a:r>
            <a:r>
              <a:rPr lang="en-US" dirty="0" err="1"/>
              <a:t>trúc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95D136-0B1F-36B9-22AB-ED1FD791A7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Có thể bao </a:t>
            </a:r>
            <a:r>
              <a:rPr lang="en-US" dirty="0" err="1"/>
              <a:t>gồm</a:t>
            </a:r>
            <a:r>
              <a:rPr lang="en-US" dirty="0"/>
              <a:t> </a:t>
            </a:r>
            <a:r>
              <a:rPr lang="en-US" dirty="0" err="1"/>
              <a:t>khó</a:t>
            </a:r>
            <a:r>
              <a:rPr lang="en-US" dirty="0"/>
              <a:t> </a:t>
            </a:r>
            <a:r>
              <a:rPr lang="en-US" dirty="0" err="1"/>
              <a:t>khăn</a:t>
            </a:r>
            <a:r>
              <a:rPr lang="en-US" dirty="0"/>
              <a:t>/</a:t>
            </a:r>
            <a:r>
              <a:rPr lang="en-US" dirty="0" err="1"/>
              <a:t>hạn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, </a:t>
            </a:r>
            <a:r>
              <a:rPr lang="en-US" dirty="0" err="1"/>
              <a:t>thuận</a:t>
            </a:r>
            <a:r>
              <a:rPr lang="en-US" dirty="0"/>
              <a:t> </a:t>
            </a:r>
            <a:r>
              <a:rPr lang="en-US" dirty="0" err="1"/>
              <a:t>lợi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thực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A250FC-A74C-D1BB-2412-9E1C87D40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t>05/06/2024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E94594-11AB-2FC3-43DB-8D4F3D184B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7E56A9-90ED-48D1-91C4-2A837E4E3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118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CEB886-0386-6776-A0E8-66C87402F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từng</a:t>
            </a:r>
            <a:r>
              <a:rPr lang="en-US" dirty="0"/>
              <a:t> phần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tài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2AA968-9377-D13D-D612-111BCC90F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 </a:t>
            </a:r>
            <a:r>
              <a:rPr lang="en-US" dirty="0" err="1"/>
              <a:t>nhấn</a:t>
            </a:r>
            <a:r>
              <a:rPr lang="en-US" dirty="0"/>
              <a:t> </a:t>
            </a:r>
            <a:r>
              <a:rPr lang="en-US" dirty="0" err="1"/>
              <a:t>mạnh</a:t>
            </a:r>
            <a:endParaRPr lang="en-US" dirty="0"/>
          </a:p>
          <a:p>
            <a:r>
              <a:rPr lang="en-US" dirty="0"/>
              <a:t>2 – 4 slides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A2FE93-65BE-5F71-3B42-DFD599A34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t>05/06/2024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C822E8-6C46-F5D3-EEA1-6CECD5807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CD2F8E-9DD1-2803-904B-3DC8EA5EE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2120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7">
            <a:extLst>
              <a:ext uri="{FF2B5EF4-FFF2-40B4-BE49-F238E27FC236}">
                <a16:creationId xmlns:a16="http://schemas.microsoft.com/office/drawing/2014/main" id="{50AA9BEA-BE74-088F-38B3-0F0D52031BEE}"/>
              </a:ext>
            </a:extLst>
          </p:cNvPr>
          <p:cNvSpPr/>
          <p:nvPr/>
        </p:nvSpPr>
        <p:spPr>
          <a:xfrm>
            <a:off x="6858782" y="702781"/>
            <a:ext cx="3503635" cy="3100717"/>
          </a:xfrm>
          <a:custGeom>
            <a:avLst/>
            <a:gdLst/>
            <a:ahLst/>
            <a:cxnLst/>
            <a:rect l="l" t="t" r="r" b="b"/>
            <a:pathLst>
              <a:path w="6216645" h="5501731">
                <a:moveTo>
                  <a:pt x="0" y="0"/>
                </a:moveTo>
                <a:lnTo>
                  <a:pt x="6216646" y="0"/>
                </a:lnTo>
                <a:lnTo>
                  <a:pt x="6216646" y="5501731"/>
                </a:lnTo>
                <a:lnTo>
                  <a:pt x="0" y="5501731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  <a:effectLst>
            <a:reflection blurRad="165100" stA="46000" endPos="60000" dist="190500" dir="5400000" sy="-100000" algn="bl" rotWithShape="0"/>
          </a:effectLst>
        </p:spPr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22169-F6EB-7119-D16B-1D65749F8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71530F-B2E9-ECDA-F944-BC9698798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56ED2-C3EA-6FC4-43F8-4F5D47B5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0261D7-A24B-5CA2-7619-C3DD04BA2B79}"/>
              </a:ext>
            </a:extLst>
          </p:cNvPr>
          <p:cNvSpPr txBox="1"/>
          <p:nvPr/>
        </p:nvSpPr>
        <p:spPr>
          <a:xfrm>
            <a:off x="1214120" y="3389448"/>
            <a:ext cx="4734560" cy="634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720"/>
              </a:spcBef>
              <a:spcAft>
                <a:spcPts val="720"/>
              </a:spcAft>
            </a:pPr>
            <a:r>
              <a:rPr lang="en-US" sz="32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3</a:t>
            </a:r>
            <a:r>
              <a:rPr lang="en-US" sz="32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. </a:t>
            </a:r>
            <a:r>
              <a:rPr lang="en-US" sz="32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Kết</a:t>
            </a:r>
            <a:r>
              <a:rPr lang="en-US" sz="32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32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quả</a:t>
            </a:r>
            <a:r>
              <a:rPr lang="en-US" sz="32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32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đạt</a:t>
            </a:r>
            <a:r>
              <a:rPr lang="en-US" sz="32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được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522C9D-5E79-7CDA-1311-DEBB0D4DF47C}"/>
              </a:ext>
            </a:extLst>
          </p:cNvPr>
          <p:cNvSpPr/>
          <p:nvPr/>
        </p:nvSpPr>
        <p:spPr>
          <a:xfrm>
            <a:off x="838200" y="3424028"/>
            <a:ext cx="225698" cy="599440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8">
            <a:extLst>
              <a:ext uri="{FF2B5EF4-FFF2-40B4-BE49-F238E27FC236}">
                <a16:creationId xmlns:a16="http://schemas.microsoft.com/office/drawing/2014/main" id="{D9A24B2F-3022-957B-B44B-97CFE7C9D2AD}"/>
              </a:ext>
            </a:extLst>
          </p:cNvPr>
          <p:cNvSpPr/>
          <p:nvPr/>
        </p:nvSpPr>
        <p:spPr>
          <a:xfrm>
            <a:off x="506549" y="348996"/>
            <a:ext cx="707571" cy="707571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" name="Freeform 7">
            <a:extLst>
              <a:ext uri="{FF2B5EF4-FFF2-40B4-BE49-F238E27FC236}">
                <a16:creationId xmlns:a16="http://schemas.microsoft.com/office/drawing/2014/main" id="{E0836FDB-0E56-E5E5-57E3-7C02C957C94C}"/>
              </a:ext>
            </a:extLst>
          </p:cNvPr>
          <p:cNvSpPr/>
          <p:nvPr/>
        </p:nvSpPr>
        <p:spPr>
          <a:xfrm>
            <a:off x="6858782" y="702781"/>
            <a:ext cx="4644504" cy="4110386"/>
          </a:xfrm>
          <a:custGeom>
            <a:avLst/>
            <a:gdLst/>
            <a:ahLst/>
            <a:cxnLst/>
            <a:rect l="l" t="t" r="r" b="b"/>
            <a:pathLst>
              <a:path w="6216645" h="5501731">
                <a:moveTo>
                  <a:pt x="0" y="0"/>
                </a:moveTo>
                <a:lnTo>
                  <a:pt x="6216646" y="0"/>
                </a:lnTo>
                <a:lnTo>
                  <a:pt x="6216646" y="5501731"/>
                </a:lnTo>
                <a:lnTo>
                  <a:pt x="0" y="5501731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/>
            <a:stretch>
              <a:fillRect/>
            </a:stretch>
          </a:blipFill>
          <a:effectLst>
            <a:reflection blurRad="165100" stA="46000" endPos="60000" dist="190500" dir="5400000" sy="-100000" algn="bl" rotWithShape="0"/>
          </a:effectLst>
        </p:spPr>
      </p:sp>
    </p:spTree>
    <p:extLst>
      <p:ext uri="{BB962C8B-B14F-4D97-AF65-F5344CB8AC3E}">
        <p14:creationId xmlns:p14="http://schemas.microsoft.com/office/powerpoint/2010/main" val="36370761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8A93E-180A-2D02-A7BF-18A45FC076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,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, </a:t>
            </a:r>
            <a:r>
              <a:rPr lang="en-US" dirty="0" err="1"/>
              <a:t>đề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, </a:t>
            </a:r>
            <a:r>
              <a:rPr lang="en-US" dirty="0" err="1"/>
              <a:t>lời</a:t>
            </a:r>
            <a:r>
              <a:rPr lang="en-US" dirty="0"/>
              <a:t> cảm ơn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29E363-D7D8-B184-D1E1-3D4C50FB2B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 – 2 slides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4A5C2E-C855-89D0-4471-B8E463AC2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t>05/06/2024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42C6E9-283A-3743-4FF2-DEE1B1EC7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1C776-B4DB-841F-1960-71C2DBAE3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t>26</a:t>
            </a:fld>
            <a:endParaRPr lang="en-US"/>
          </a:p>
        </p:txBody>
      </p:sp>
      <p:sp>
        <p:nvSpPr>
          <p:cNvPr id="7" name="Right Triangle 6">
            <a:extLst>
              <a:ext uri="{FF2B5EF4-FFF2-40B4-BE49-F238E27FC236}">
                <a16:creationId xmlns:a16="http://schemas.microsoft.com/office/drawing/2014/main" id="{D9B7F6F5-69D0-5235-02FA-98C6B4E15A0E}"/>
              </a:ext>
            </a:extLst>
          </p:cNvPr>
          <p:cNvSpPr/>
          <p:nvPr/>
        </p:nvSpPr>
        <p:spPr>
          <a:xfrm>
            <a:off x="3404" y="2245594"/>
            <a:ext cx="1246329" cy="3429000"/>
          </a:xfrm>
          <a:prstGeom prst="rtTriangle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8510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9DA3CE2-89B9-A202-E10D-12D68142E788}"/>
              </a:ext>
            </a:extLst>
          </p:cNvPr>
          <p:cNvSpPr/>
          <p:nvPr/>
        </p:nvSpPr>
        <p:spPr>
          <a:xfrm>
            <a:off x="10043522" y="0"/>
            <a:ext cx="2148478" cy="6858000"/>
          </a:xfrm>
          <a:prstGeom prst="rect">
            <a:avLst/>
          </a:prstGeom>
          <a:solidFill>
            <a:srgbClr val="0070C0">
              <a:alpha val="91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973504F-6263-9779-C6CB-0AE0405BF3B2}"/>
              </a:ext>
            </a:extLst>
          </p:cNvPr>
          <p:cNvSpPr/>
          <p:nvPr/>
        </p:nvSpPr>
        <p:spPr>
          <a:xfrm>
            <a:off x="9639662" y="0"/>
            <a:ext cx="1915160" cy="6858000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DBA77D-92AD-88B4-37CD-E07B50870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5604F8-1D78-11D4-C487-5DA9E6A885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624068-A0D3-14C5-A41C-42A06EB15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22BFE1A-0F06-3FCE-8D64-3C46FAE1E0A8}"/>
              </a:ext>
            </a:extLst>
          </p:cNvPr>
          <p:cNvSpPr txBox="1"/>
          <p:nvPr/>
        </p:nvSpPr>
        <p:spPr>
          <a:xfrm>
            <a:off x="1656079" y="2418308"/>
            <a:ext cx="6318877" cy="19595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720"/>
              </a:spcBef>
              <a:spcAft>
                <a:spcPts val="720"/>
              </a:spcAft>
            </a:pP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Chương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1: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Tổng</a:t>
            </a: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quan</a:t>
            </a:r>
            <a:endParaRPr lang="en-US" sz="28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>
              <a:lnSpc>
                <a:spcPct val="120000"/>
              </a:lnSpc>
              <a:spcBef>
                <a:spcPts val="720"/>
              </a:spcBef>
              <a:spcAft>
                <a:spcPts val="720"/>
              </a:spcAft>
            </a:pP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Chương</a:t>
            </a: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2: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Triển</a:t>
            </a: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khai</a:t>
            </a: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giải</a:t>
            </a: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pháp</a:t>
            </a:r>
            <a:endParaRPr lang="en-US" sz="28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>
              <a:lnSpc>
                <a:spcPct val="120000"/>
              </a:lnSpc>
              <a:spcBef>
                <a:spcPts val="720"/>
              </a:spcBef>
              <a:spcAft>
                <a:spcPts val="720"/>
              </a:spcAft>
            </a:pP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Chương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3: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Kết</a:t>
            </a: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luận</a:t>
            </a:r>
            <a:endParaRPr lang="en-US" sz="28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2F26FC8-41B5-7F24-63EA-E2232FB45FCA}"/>
              </a:ext>
            </a:extLst>
          </p:cNvPr>
          <p:cNvSpPr txBox="1"/>
          <p:nvPr/>
        </p:nvSpPr>
        <p:spPr>
          <a:xfrm>
            <a:off x="838200" y="1370446"/>
            <a:ext cx="3454400" cy="7017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ts val="720"/>
              </a:spcBef>
              <a:spcAft>
                <a:spcPts val="720"/>
              </a:spcAft>
            </a:pPr>
            <a:r>
              <a:rPr lang="en-US" sz="3600" b="1" kern="100" dirty="0" err="1">
                <a:solidFill>
                  <a:schemeClr val="accent1">
                    <a:lumMod val="50000"/>
                  </a:schemeClr>
                </a:solidFill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Bố</a:t>
            </a:r>
            <a:r>
              <a:rPr lang="en-US" sz="3600" b="1" kern="100" dirty="0">
                <a:solidFill>
                  <a:schemeClr val="accent1">
                    <a:lumMod val="50000"/>
                  </a:schemeClr>
                </a:solidFill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3600" b="1" kern="100" dirty="0" err="1">
                <a:solidFill>
                  <a:schemeClr val="accent1">
                    <a:lumMod val="50000"/>
                  </a:schemeClr>
                </a:solidFill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cục</a:t>
            </a:r>
            <a:endParaRPr lang="en-US" sz="3600" kern="100" dirty="0">
              <a:solidFill>
                <a:schemeClr val="accent1">
                  <a:lumMod val="50000"/>
                </a:schemeClr>
              </a:solidFill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8B1C1F3-0A2A-F93C-C906-F377A2A5D899}"/>
              </a:ext>
            </a:extLst>
          </p:cNvPr>
          <p:cNvCxnSpPr>
            <a:cxnSpLocks/>
          </p:cNvCxnSpPr>
          <p:nvPr/>
        </p:nvCxnSpPr>
        <p:spPr>
          <a:xfrm>
            <a:off x="1747520" y="2072177"/>
            <a:ext cx="2067560" cy="0"/>
          </a:xfrm>
          <a:prstGeom prst="line">
            <a:avLst/>
          </a:prstGeom>
          <a:ln w="381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32736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22169-F6EB-7119-D16B-1D65749F8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71530F-B2E9-ECDA-F944-BC9698798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56ED2-C3EA-6FC4-43F8-4F5D47B5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0261D7-A24B-5CA2-7619-C3DD04BA2B79}"/>
              </a:ext>
            </a:extLst>
          </p:cNvPr>
          <p:cNvSpPr txBox="1"/>
          <p:nvPr/>
        </p:nvSpPr>
        <p:spPr>
          <a:xfrm>
            <a:off x="1214120" y="3257913"/>
            <a:ext cx="4734560" cy="634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20000"/>
              </a:lnSpc>
              <a:spcBef>
                <a:spcPts val="720"/>
              </a:spcBef>
              <a:spcAft>
                <a:spcPts val="720"/>
              </a:spcAft>
              <a:buFont typeface="+mj-lt"/>
              <a:buAutoNum type="arabicPeriod"/>
            </a:pPr>
            <a:r>
              <a:rPr lang="en-US" sz="3200" b="1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Tổng</a:t>
            </a:r>
            <a:r>
              <a:rPr lang="en-US" sz="3200" b="1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3200" b="1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quan</a:t>
            </a:r>
            <a:r>
              <a:rPr lang="en-US" sz="3200" b="1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3200" b="1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đề</a:t>
            </a:r>
            <a:r>
              <a:rPr lang="en-US" sz="3200" b="1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3200" b="1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tài</a:t>
            </a:r>
            <a:endParaRPr lang="en-US" sz="3200" b="1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7F1209-4B39-33E0-39E8-B5E60747BC2F}"/>
              </a:ext>
            </a:extLst>
          </p:cNvPr>
          <p:cNvSpPr txBox="1"/>
          <p:nvPr/>
        </p:nvSpPr>
        <p:spPr>
          <a:xfrm>
            <a:off x="1214120" y="3926513"/>
            <a:ext cx="6096000" cy="15594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Lý do </a:t>
            </a:r>
            <a:r>
              <a:rPr lang="en-US" sz="24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chọn</a:t>
            </a:r>
            <a:r>
              <a:rPr lang="en-US" sz="24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đề</a:t>
            </a:r>
            <a:r>
              <a:rPr lang="en-US" sz="24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tài</a:t>
            </a:r>
            <a:endParaRPr lang="en-US" sz="24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Mục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tiêu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đề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tài</a:t>
            </a:r>
            <a:endParaRPr lang="en-US" sz="24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Phạm</a:t>
            </a:r>
            <a:r>
              <a:rPr lang="en-US" sz="24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vi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522C9D-5E79-7CDA-1311-DEBB0D4DF47C}"/>
              </a:ext>
            </a:extLst>
          </p:cNvPr>
          <p:cNvSpPr/>
          <p:nvPr/>
        </p:nvSpPr>
        <p:spPr>
          <a:xfrm>
            <a:off x="838200" y="3292493"/>
            <a:ext cx="225698" cy="599440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5">
            <a:extLst>
              <a:ext uri="{FF2B5EF4-FFF2-40B4-BE49-F238E27FC236}">
                <a16:creationId xmlns:a16="http://schemas.microsoft.com/office/drawing/2014/main" id="{0A084DA9-CF92-6409-83CA-35AE5D0A58F3}"/>
              </a:ext>
            </a:extLst>
          </p:cNvPr>
          <p:cNvSpPr/>
          <p:nvPr/>
        </p:nvSpPr>
        <p:spPr>
          <a:xfrm>
            <a:off x="6785791" y="348996"/>
            <a:ext cx="4899660" cy="4779210"/>
          </a:xfrm>
          <a:custGeom>
            <a:avLst/>
            <a:gdLst/>
            <a:ahLst/>
            <a:cxnLst/>
            <a:rect l="l" t="t" r="r" b="b"/>
            <a:pathLst>
              <a:path w="8387159" h="8180974">
                <a:moveTo>
                  <a:pt x="0" y="0"/>
                </a:moveTo>
                <a:lnTo>
                  <a:pt x="8387159" y="0"/>
                </a:lnTo>
                <a:lnTo>
                  <a:pt x="8387159" y="8180975"/>
                </a:lnTo>
                <a:lnTo>
                  <a:pt x="0" y="8180975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2">
              <a:alphaModFix amt="43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/>
            <a:stretch>
              <a:fillRect/>
            </a:stretch>
          </a:blipFill>
          <a:effectLst>
            <a:reflection blurRad="63500" stA="42000" endPos="54000" dist="469900" dir="5400000" sy="-100000" algn="bl" rotWithShape="0"/>
          </a:effectLst>
        </p:spPr>
      </p:sp>
      <p:sp>
        <p:nvSpPr>
          <p:cNvPr id="14" name="Freeform 8">
            <a:extLst>
              <a:ext uri="{FF2B5EF4-FFF2-40B4-BE49-F238E27FC236}">
                <a16:creationId xmlns:a16="http://schemas.microsoft.com/office/drawing/2014/main" id="{D9A24B2F-3022-957B-B44B-97CFE7C9D2AD}"/>
              </a:ext>
            </a:extLst>
          </p:cNvPr>
          <p:cNvSpPr/>
          <p:nvPr/>
        </p:nvSpPr>
        <p:spPr>
          <a:xfrm>
            <a:off x="506549" y="348996"/>
            <a:ext cx="707571" cy="707571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9066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22169-F6EB-7119-D16B-1D65749F8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71530F-B2E9-ECDA-F944-BC9698798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956ED2-C3EA-6FC4-43F8-4F5D47B52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0261D7-A24B-5CA2-7619-C3DD04BA2B79}"/>
              </a:ext>
            </a:extLst>
          </p:cNvPr>
          <p:cNvSpPr txBox="1"/>
          <p:nvPr/>
        </p:nvSpPr>
        <p:spPr>
          <a:xfrm>
            <a:off x="1214120" y="2614477"/>
            <a:ext cx="4734560" cy="634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Bef>
                <a:spcPts val="720"/>
              </a:spcBef>
              <a:spcAft>
                <a:spcPts val="720"/>
              </a:spcAft>
            </a:pPr>
            <a:r>
              <a:rPr lang="en-US" sz="32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2. </a:t>
            </a:r>
            <a:r>
              <a:rPr lang="en-US" sz="32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Triển</a:t>
            </a:r>
            <a:r>
              <a:rPr lang="en-US" sz="32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32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khai</a:t>
            </a:r>
            <a:r>
              <a:rPr lang="en-US" sz="32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32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giải</a:t>
            </a:r>
            <a:r>
              <a:rPr lang="en-US" sz="32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32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pháp</a:t>
            </a:r>
            <a:endParaRPr lang="en-US" sz="32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7F1209-4B39-33E0-39E8-B5E60747BC2F}"/>
              </a:ext>
            </a:extLst>
          </p:cNvPr>
          <p:cNvSpPr txBox="1"/>
          <p:nvPr/>
        </p:nvSpPr>
        <p:spPr>
          <a:xfrm>
            <a:off x="1214120" y="3429000"/>
            <a:ext cx="6096000" cy="21082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Xác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định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vấn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đề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endParaRPr lang="en-US" sz="24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Ứng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dụng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giải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pháp</a:t>
            </a:r>
            <a:endParaRPr lang="en-US" sz="24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Giám</a:t>
            </a:r>
            <a:r>
              <a:rPr lang="en-US" sz="24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sát</a:t>
            </a:r>
            <a:endParaRPr lang="en-US" sz="24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Lỗi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mất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ghi</a:t>
            </a:r>
            <a:endParaRPr lang="en-US" sz="24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2522C9D-5E79-7CDA-1311-DEBB0D4DF47C}"/>
              </a:ext>
            </a:extLst>
          </p:cNvPr>
          <p:cNvSpPr/>
          <p:nvPr/>
        </p:nvSpPr>
        <p:spPr>
          <a:xfrm>
            <a:off x="838200" y="2649057"/>
            <a:ext cx="225698" cy="599440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8">
            <a:extLst>
              <a:ext uri="{FF2B5EF4-FFF2-40B4-BE49-F238E27FC236}">
                <a16:creationId xmlns:a16="http://schemas.microsoft.com/office/drawing/2014/main" id="{D9A24B2F-3022-957B-B44B-97CFE7C9D2AD}"/>
              </a:ext>
            </a:extLst>
          </p:cNvPr>
          <p:cNvSpPr/>
          <p:nvPr/>
        </p:nvSpPr>
        <p:spPr>
          <a:xfrm>
            <a:off x="506549" y="348996"/>
            <a:ext cx="707571" cy="707571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" name="Freeform 7">
            <a:extLst>
              <a:ext uri="{FF2B5EF4-FFF2-40B4-BE49-F238E27FC236}">
                <a16:creationId xmlns:a16="http://schemas.microsoft.com/office/drawing/2014/main" id="{E0836FDB-0E56-E5E5-57E3-7C02C957C94C}"/>
              </a:ext>
            </a:extLst>
          </p:cNvPr>
          <p:cNvSpPr/>
          <p:nvPr/>
        </p:nvSpPr>
        <p:spPr>
          <a:xfrm>
            <a:off x="6709296" y="575770"/>
            <a:ext cx="4644504" cy="4110386"/>
          </a:xfrm>
          <a:custGeom>
            <a:avLst/>
            <a:gdLst/>
            <a:ahLst/>
            <a:cxnLst/>
            <a:rect l="l" t="t" r="r" b="b"/>
            <a:pathLst>
              <a:path w="6216645" h="5501731">
                <a:moveTo>
                  <a:pt x="0" y="0"/>
                </a:moveTo>
                <a:lnTo>
                  <a:pt x="6216646" y="0"/>
                </a:lnTo>
                <a:lnTo>
                  <a:pt x="6216646" y="5501731"/>
                </a:lnTo>
                <a:lnTo>
                  <a:pt x="0" y="5501731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rcRect/>
            <a:stretch>
              <a:fillRect/>
            </a:stretch>
          </a:blipFill>
          <a:effectLst>
            <a:reflection blurRad="165100" stA="46000" endPos="60000" dist="190500" dir="5400000" sy="-100000" algn="bl" rotWithShape="0"/>
          </a:effectLst>
        </p:spPr>
      </p:sp>
    </p:spTree>
    <p:extLst>
      <p:ext uri="{BB962C8B-B14F-4D97-AF65-F5344CB8AC3E}">
        <p14:creationId xmlns:p14="http://schemas.microsoft.com/office/powerpoint/2010/main" val="17038753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847E598-4A99-9357-B2C5-A13C80B3DF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411" y="1749067"/>
            <a:ext cx="6732458" cy="3359865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FFD68D-7DD5-B352-9CD7-34B8FDDB56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4DDC1A-EFB3-7D93-6DC2-B817CEBD1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EF0C71-6D04-0B56-D9B9-0F30372D2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669A3D5-A144-8585-2159-D2FAD1675C76}"/>
              </a:ext>
            </a:extLst>
          </p:cNvPr>
          <p:cNvSpPr txBox="1"/>
          <p:nvPr/>
        </p:nvSpPr>
        <p:spPr>
          <a:xfrm>
            <a:off x="838200" y="577334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720"/>
              </a:spcBef>
              <a:spcAft>
                <a:spcPts val="720"/>
              </a:spcAft>
            </a:pP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Lý do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chọn</a:t>
            </a: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đề</a:t>
            </a:r>
            <a:r>
              <a:rPr lang="en-US" sz="28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tài</a:t>
            </a:r>
            <a:endParaRPr lang="en-US" sz="28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352EBDC-38A2-6F52-D8F9-34696EFFC398}"/>
              </a:ext>
            </a:extLst>
          </p:cNvPr>
          <p:cNvSpPr/>
          <p:nvPr/>
        </p:nvSpPr>
        <p:spPr>
          <a:xfrm rot="5400000">
            <a:off x="1313912" y="726441"/>
            <a:ext cx="162999" cy="1114425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30B2290-C9E0-2836-D481-62AD38C4DFD3}"/>
              </a:ext>
            </a:extLst>
          </p:cNvPr>
          <p:cNvGrpSpPr/>
          <p:nvPr/>
        </p:nvGrpSpPr>
        <p:grpSpPr>
          <a:xfrm>
            <a:off x="8001255" y="-1091885"/>
            <a:ext cx="4177774" cy="9160312"/>
            <a:chOff x="7539912" y="-1088019"/>
            <a:chExt cx="4177774" cy="9160312"/>
          </a:xfrm>
        </p:grpSpPr>
        <p:sp>
          <p:nvSpPr>
            <p:cNvPr id="39" name="Freeform 11">
              <a:extLst>
                <a:ext uri="{FF2B5EF4-FFF2-40B4-BE49-F238E27FC236}">
                  <a16:creationId xmlns:a16="http://schemas.microsoft.com/office/drawing/2014/main" id="{CB677EE3-E45B-E27D-9C33-F2E2E190844C}"/>
                </a:ext>
              </a:extLst>
            </p:cNvPr>
            <p:cNvSpPr/>
            <p:nvPr/>
          </p:nvSpPr>
          <p:spPr>
            <a:xfrm rot="16984456">
              <a:off x="6697578" y="3171715"/>
              <a:ext cx="9047728" cy="753428"/>
            </a:xfrm>
            <a:custGeom>
              <a:avLst/>
              <a:gdLst/>
              <a:ahLst/>
              <a:cxnLst/>
              <a:rect l="l" t="t" r="r" b="b"/>
              <a:pathLst>
                <a:path w="13544802" h="1127911">
                  <a:moveTo>
                    <a:pt x="0" y="0"/>
                  </a:moveTo>
                  <a:lnTo>
                    <a:pt x="13544802" y="0"/>
                  </a:lnTo>
                  <a:lnTo>
                    <a:pt x="13544802" y="1127912"/>
                  </a:lnTo>
                  <a:lnTo>
                    <a:pt x="0" y="11279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137172"/>
              </a:stretch>
            </a:blipFill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36" name="Freeform 8">
              <a:extLst>
                <a:ext uri="{FF2B5EF4-FFF2-40B4-BE49-F238E27FC236}">
                  <a16:creationId xmlns:a16="http://schemas.microsoft.com/office/drawing/2014/main" id="{493A876C-328D-503B-D4F8-09A1A9448C93}"/>
                </a:ext>
              </a:extLst>
            </p:cNvPr>
            <p:cNvSpPr/>
            <p:nvPr/>
          </p:nvSpPr>
          <p:spPr>
            <a:xfrm rot="6150721">
              <a:off x="3843346" y="3059131"/>
              <a:ext cx="9047728" cy="753428"/>
            </a:xfrm>
            <a:custGeom>
              <a:avLst/>
              <a:gdLst/>
              <a:ahLst/>
              <a:cxnLst/>
              <a:rect l="l" t="t" r="r" b="b"/>
              <a:pathLst>
                <a:path w="13544802" h="1127911">
                  <a:moveTo>
                    <a:pt x="0" y="0"/>
                  </a:moveTo>
                  <a:lnTo>
                    <a:pt x="13544801" y="0"/>
                  </a:lnTo>
                  <a:lnTo>
                    <a:pt x="13544801" y="1127912"/>
                  </a:lnTo>
                  <a:lnTo>
                    <a:pt x="0" y="112791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t="-137172"/>
              </a:stretch>
            </a:blipFill>
          </p:spPr>
        </p:sp>
        <p:grpSp>
          <p:nvGrpSpPr>
            <p:cNvPr id="37" name="Group 9">
              <a:extLst>
                <a:ext uri="{FF2B5EF4-FFF2-40B4-BE49-F238E27FC236}">
                  <a16:creationId xmlns:a16="http://schemas.microsoft.com/office/drawing/2014/main" id="{8D58AED2-EC09-6C82-3FA3-779E541E8797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7539912" y="63"/>
              <a:ext cx="4177774" cy="6871564"/>
              <a:chOff x="0" y="0"/>
              <a:chExt cx="3860673" cy="6350000"/>
            </a:xfrm>
          </p:grpSpPr>
          <p:sp>
            <p:nvSpPr>
              <p:cNvPr id="38" name="Freeform 10">
                <a:extLst>
                  <a:ext uri="{FF2B5EF4-FFF2-40B4-BE49-F238E27FC236}">
                    <a16:creationId xmlns:a16="http://schemas.microsoft.com/office/drawing/2014/main" id="{3B798CBE-1472-80FE-CF48-04DC8FF07757}"/>
                  </a:ext>
                </a:extLst>
              </p:cNvPr>
              <p:cNvSpPr/>
              <p:nvPr/>
            </p:nvSpPr>
            <p:spPr>
              <a:xfrm>
                <a:off x="0" y="0"/>
                <a:ext cx="3860673" cy="6350000"/>
              </a:xfrm>
              <a:custGeom>
                <a:avLst/>
                <a:gdLst/>
                <a:ahLst/>
                <a:cxnLst/>
                <a:rect l="l" t="t" r="r" b="b"/>
                <a:pathLst>
                  <a:path w="3860673" h="6350000">
                    <a:moveTo>
                      <a:pt x="3860673" y="0"/>
                    </a:moveTo>
                    <a:lnTo>
                      <a:pt x="2341753" y="6350000"/>
                    </a:lnTo>
                    <a:lnTo>
                      <a:pt x="0" y="6350000"/>
                    </a:lnTo>
                    <a:lnTo>
                      <a:pt x="1518920" y="0"/>
                    </a:lnTo>
                    <a:lnTo>
                      <a:pt x="3860673" y="0"/>
                    </a:lnTo>
                    <a:close/>
                  </a:path>
                </a:pathLst>
              </a:custGeom>
              <a:blipFill dpi="0" rotWithShape="1">
                <a:blip r:embed="rId5"/>
                <a:srcRect/>
                <a:stretch>
                  <a:fillRect l="-44000" r="-117000"/>
                </a:stretch>
              </a:blipFill>
            </p:spPr>
            <p:txBody>
              <a:bodyPr/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526745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938B8-9B30-4329-FFA8-85F5C95E9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712B2-6428-CEF4-0007-DA33936E5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 err="1"/>
              <a:t>Khóa</a:t>
            </a:r>
            <a:r>
              <a:rPr lang="en-US" dirty="0"/>
              <a:t> </a:t>
            </a:r>
            <a:r>
              <a:rPr lang="en-US" dirty="0" err="1"/>
              <a:t>luận</a:t>
            </a:r>
            <a:r>
              <a:rPr lang="en-US" dirty="0"/>
              <a:t> </a:t>
            </a:r>
            <a:r>
              <a:rPr lang="en-US" dirty="0" err="1"/>
              <a:t>tốt</a:t>
            </a:r>
            <a:r>
              <a:rPr lang="en-US" dirty="0"/>
              <a:t> </a:t>
            </a:r>
            <a:r>
              <a:rPr lang="en-US" dirty="0" err="1"/>
              <a:t>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348F4-CC23-E831-EAE7-5539021E2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Flowchart: Magnetic Disk 6">
            <a:extLst>
              <a:ext uri="{FF2B5EF4-FFF2-40B4-BE49-F238E27FC236}">
                <a16:creationId xmlns:a16="http://schemas.microsoft.com/office/drawing/2014/main" id="{7D8E2692-A1C2-0B57-7D4E-6FA274ACF2B4}"/>
              </a:ext>
            </a:extLst>
          </p:cNvPr>
          <p:cNvSpPr/>
          <p:nvPr/>
        </p:nvSpPr>
        <p:spPr>
          <a:xfrm>
            <a:off x="9264683" y="1452489"/>
            <a:ext cx="1666755" cy="2064284"/>
          </a:xfrm>
          <a:prstGeom prst="flowChartMagneticDisk">
            <a:avLst/>
          </a:prstGeom>
          <a:solidFill>
            <a:srgbClr val="00B0F0"/>
          </a:solidFill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  <a:t>Thông tin </a:t>
            </a:r>
            <a:r>
              <a:rPr lang="en-US" b="1" dirty="0" err="1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  <a:t>tín</a:t>
            </a:r>
            <a:r>
              <a:rPr lang="en-US" b="1" dirty="0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  <a:t>dụng</a:t>
            </a:r>
            <a:br>
              <a:rPr lang="en-US" b="1" dirty="0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</a:br>
            <a:r>
              <a:rPr lang="en-US" b="1" dirty="0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  <a:t>(</a:t>
            </a:r>
            <a:r>
              <a:rPr lang="en-US" b="1" dirty="0" err="1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  <a:t>SHBFin</a:t>
            </a:r>
            <a:r>
              <a:rPr lang="en-US" b="1" dirty="0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4572F8-16DB-5954-B40C-AFFAA4C5037E}"/>
              </a:ext>
            </a:extLst>
          </p:cNvPr>
          <p:cNvSpPr txBox="1"/>
          <p:nvPr/>
        </p:nvSpPr>
        <p:spPr>
          <a:xfrm>
            <a:off x="528578" y="533429"/>
            <a:ext cx="30528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720"/>
              </a:spcBef>
              <a:spcAft>
                <a:spcPts val="720"/>
              </a:spcAft>
            </a:pP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Xác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định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vấn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đề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endParaRPr lang="en-US" sz="28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10" name="Flowchart: Multidocument 9">
            <a:extLst>
              <a:ext uri="{FF2B5EF4-FFF2-40B4-BE49-F238E27FC236}">
                <a16:creationId xmlns:a16="http://schemas.microsoft.com/office/drawing/2014/main" id="{AC5E40BC-821B-774F-C97B-A41E47304828}"/>
              </a:ext>
            </a:extLst>
          </p:cNvPr>
          <p:cNvSpPr/>
          <p:nvPr/>
        </p:nvSpPr>
        <p:spPr>
          <a:xfrm>
            <a:off x="8894643" y="4507755"/>
            <a:ext cx="2115728" cy="1513840"/>
          </a:xfrm>
          <a:prstGeom prst="flowChartMultidocument">
            <a:avLst/>
          </a:prstGeom>
          <a:solidFill>
            <a:srgbClr val="00B0F0"/>
          </a:solidFill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  <a:t>Sao </a:t>
            </a:r>
            <a:r>
              <a:rPr lang="en-US" b="1" dirty="0" err="1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  <a:t>lưu</a:t>
            </a:r>
            <a:endParaRPr lang="en-US" b="1" dirty="0">
              <a:solidFill>
                <a:schemeClr val="tx1"/>
              </a:solidFill>
              <a:latin typeface="iCiel Gotham Medium" pitchFamily="50" charset="0"/>
              <a:cs typeface="iCiel Gotham Medium" pitchFamily="50" charset="0"/>
            </a:endParaRPr>
          </a:p>
          <a:p>
            <a:pPr algn="ctr"/>
            <a:r>
              <a:rPr lang="en-US" b="1" dirty="0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  <a:t>(RMAN)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CECF00D-B5E4-A3E7-E339-7E185C2E5D7B}"/>
              </a:ext>
            </a:extLst>
          </p:cNvPr>
          <p:cNvCxnSpPr>
            <a:cxnSpLocks/>
            <a:stCxn id="7" idx="3"/>
            <a:endCxn id="10" idx="0"/>
          </p:cNvCxnSpPr>
          <p:nvPr/>
        </p:nvCxnSpPr>
        <p:spPr>
          <a:xfrm>
            <a:off x="10098061" y="3516773"/>
            <a:ext cx="0" cy="99098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DA7C93EA-D578-C097-0BDF-60498B44A90C}"/>
              </a:ext>
            </a:extLst>
          </p:cNvPr>
          <p:cNvSpPr/>
          <p:nvPr/>
        </p:nvSpPr>
        <p:spPr>
          <a:xfrm rot="5400000">
            <a:off x="1133959" y="604884"/>
            <a:ext cx="162999" cy="1114425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F097437-28D6-32AC-106A-D03DCF5AC247}"/>
              </a:ext>
            </a:extLst>
          </p:cNvPr>
          <p:cNvSpPr txBox="1"/>
          <p:nvPr/>
        </p:nvSpPr>
        <p:spPr>
          <a:xfrm>
            <a:off x="717266" y="1472418"/>
            <a:ext cx="7968346" cy="46320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20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Hạn</a:t>
            </a:r>
            <a:r>
              <a:rPr lang="en-US" sz="20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0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chế</a:t>
            </a:r>
            <a:r>
              <a:rPr lang="en-US" sz="20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000" kern="100" dirty="0" err="1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của</a:t>
            </a:r>
            <a:r>
              <a:rPr lang="en-US" sz="2000" kern="100" dirty="0"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RMAN</a:t>
            </a:r>
          </a:p>
          <a:p>
            <a:pPr marL="457200" indent="-4572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kern="100" dirty="0">
                <a:solidFill>
                  <a:srgbClr val="002060"/>
                </a:solidFill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Yu, P., Zhou, N., &amp; Sun, H. (2011). </a:t>
            </a:r>
            <a:r>
              <a:rPr lang="en-US" i="1" kern="100" dirty="0">
                <a:solidFill>
                  <a:srgbClr val="002060"/>
                </a:solidFill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The application of Oracle Data Guard in the Logistics Distribution Management Platform</a:t>
            </a:r>
            <a:r>
              <a:rPr lang="en-US" kern="100" dirty="0">
                <a:solidFill>
                  <a:srgbClr val="002060"/>
                </a:solidFill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. IEEE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Hạn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chế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trong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sao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lưu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lượng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dữ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liệu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lớn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tới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thiết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bị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lưu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trữ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từ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xa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vì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cần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băng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thông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mạng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lớn</a:t>
            </a:r>
            <a:endParaRPr lang="en-US" kern="100" dirty="0">
              <a:ea typeface="Calibri" panose="020F0502020204030204" pitchFamily="34" charset="0"/>
              <a:cs typeface="iCiel Gotham Medium" pitchFamily="50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Không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thể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khôi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phục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bản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sao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lưu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cục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bộ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khi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gặp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sự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cố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,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khôi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phục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mất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nhiều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thời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gian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</a:p>
          <a:p>
            <a:pPr marL="457200" indent="-4572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kern="100" dirty="0">
                <a:solidFill>
                  <a:srgbClr val="002060"/>
                </a:solidFill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Liu Xiu-</a:t>
            </a:r>
            <a:r>
              <a:rPr lang="en-US" kern="100" dirty="0" err="1">
                <a:solidFill>
                  <a:srgbClr val="002060"/>
                </a:solidFill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ju</a:t>
            </a:r>
            <a:r>
              <a:rPr lang="en-US" kern="100" dirty="0">
                <a:solidFill>
                  <a:srgbClr val="002060"/>
                </a:solidFill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. (2010). </a:t>
            </a:r>
            <a:r>
              <a:rPr lang="en-US" i="1" kern="100" dirty="0">
                <a:solidFill>
                  <a:srgbClr val="002060"/>
                </a:solidFill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A brief analysis of the disaster recovery backup technology in Oracle database </a:t>
            </a:r>
            <a:r>
              <a:rPr lang="en-US" i="1" kern="100" dirty="0" err="1">
                <a:solidFill>
                  <a:srgbClr val="002060"/>
                </a:solidFill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DataGuard</a:t>
            </a:r>
            <a:r>
              <a:rPr lang="en-US" kern="100" dirty="0">
                <a:solidFill>
                  <a:srgbClr val="002060"/>
                </a:solidFill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. IEEE</a:t>
            </a:r>
          </a:p>
          <a:p>
            <a:pPr marL="914400" lvl="1" indent="-4572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Không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đảm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bảo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được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sự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liên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tục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trong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vận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hành</a:t>
            </a:r>
            <a:endParaRPr lang="en-US" kern="100" dirty="0">
              <a:ea typeface="Calibri" panose="020F0502020204030204" pitchFamily="34" charset="0"/>
              <a:cs typeface="iCiel Gotham Medium" pitchFamily="50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Thời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gian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lớn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, do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từ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quá trình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xây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dựng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lại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hệ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thống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kern="100" dirty="0" err="1">
                <a:effectLst/>
                <a:ea typeface="Calibri" panose="020F0502020204030204" pitchFamily="34" charset="0"/>
                <a:cs typeface="iCiel Gotham Medium" pitchFamily="50" charset="0"/>
              </a:rPr>
              <a:t>Mất</a:t>
            </a:r>
            <a:r>
              <a:rPr lang="en-US" kern="100" dirty="0">
                <a:effectLst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ffectLst/>
                <a:ea typeface="Calibri" panose="020F0502020204030204" pitchFamily="34" charset="0"/>
                <a:cs typeface="iCiel Gotham Medium" pitchFamily="50" charset="0"/>
              </a:rPr>
              <a:t>dữ</a:t>
            </a:r>
            <a:r>
              <a:rPr lang="en-US" kern="100" dirty="0">
                <a:effectLst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ffectLst/>
                <a:ea typeface="Calibri" panose="020F0502020204030204" pitchFamily="34" charset="0"/>
                <a:cs typeface="iCiel Gotham Medium" pitchFamily="50" charset="0"/>
              </a:rPr>
              <a:t>liệu</a:t>
            </a:r>
            <a:r>
              <a:rPr lang="en-US" kern="100" dirty="0">
                <a:effectLst/>
                <a:ea typeface="Calibri" panose="020F0502020204030204" pitchFamily="34" charset="0"/>
                <a:cs typeface="iCiel Gotham Medium" pitchFamily="50" charset="0"/>
              </a:rPr>
              <a:t> do </a:t>
            </a:r>
            <a:r>
              <a:rPr lang="en-US" kern="100" dirty="0" err="1">
                <a:effectLst/>
                <a:ea typeface="Calibri" panose="020F0502020204030204" pitchFamily="34" charset="0"/>
                <a:cs typeface="iCiel Gotham Medium" pitchFamily="50" charset="0"/>
              </a:rPr>
              <a:t>phụ</a:t>
            </a:r>
            <a:r>
              <a:rPr lang="en-US" kern="100" dirty="0">
                <a:effectLst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ffectLst/>
                <a:ea typeface="Calibri" panose="020F0502020204030204" pitchFamily="34" charset="0"/>
                <a:cs typeface="iCiel Gotham Medium" pitchFamily="50" charset="0"/>
              </a:rPr>
              <a:t>thuộc</a:t>
            </a:r>
            <a:r>
              <a:rPr lang="en-US" kern="100" dirty="0">
                <a:effectLst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ffectLst/>
                <a:ea typeface="Calibri" panose="020F0502020204030204" pitchFamily="34" charset="0"/>
                <a:cs typeface="iCiel Gotham Medium" pitchFamily="50" charset="0"/>
              </a:rPr>
              <a:t>vào</a:t>
            </a:r>
            <a:r>
              <a:rPr lang="en-US" kern="100" dirty="0">
                <a:effectLst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ffectLst/>
                <a:ea typeface="Calibri" panose="020F0502020204030204" pitchFamily="34" charset="0"/>
                <a:cs typeface="iCiel Gotham Medium" pitchFamily="50" charset="0"/>
              </a:rPr>
              <a:t>thời</a:t>
            </a:r>
            <a:r>
              <a:rPr lang="en-US" kern="100" dirty="0">
                <a:effectLst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ffectLst/>
                <a:ea typeface="Calibri" panose="020F0502020204030204" pitchFamily="34" charset="0"/>
                <a:cs typeface="iCiel Gotham Medium" pitchFamily="50" charset="0"/>
              </a:rPr>
              <a:t>gian</a:t>
            </a:r>
            <a:r>
              <a:rPr lang="en-US" kern="100" dirty="0">
                <a:effectLst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ffectLst/>
                <a:ea typeface="Calibri" panose="020F0502020204030204" pitchFamily="34" charset="0"/>
                <a:cs typeface="iCiel Gotham Medium" pitchFamily="50" charset="0"/>
              </a:rPr>
              <a:t>của</a:t>
            </a:r>
            <a:r>
              <a:rPr lang="en-US" kern="100" dirty="0">
                <a:effectLst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ffectLst/>
                <a:ea typeface="Calibri" panose="020F0502020204030204" pitchFamily="34" charset="0"/>
                <a:cs typeface="iCiel Gotham Medium" pitchFamily="50" charset="0"/>
              </a:rPr>
              <a:t>bản</a:t>
            </a:r>
            <a:r>
              <a:rPr lang="en-US" kern="100" dirty="0">
                <a:effectLst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ffectLst/>
                <a:ea typeface="Calibri" panose="020F0502020204030204" pitchFamily="34" charset="0"/>
                <a:cs typeface="iCiel Gotham Medium" pitchFamily="50" charset="0"/>
              </a:rPr>
              <a:t>sao</a:t>
            </a:r>
            <a:r>
              <a:rPr lang="en-US" kern="100" dirty="0">
                <a:effectLst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ffectLst/>
                <a:ea typeface="Calibri" panose="020F0502020204030204" pitchFamily="34" charset="0"/>
                <a:cs typeface="iCiel Gotham Medium" pitchFamily="50" charset="0"/>
              </a:rPr>
              <a:t>lưu</a:t>
            </a:r>
            <a:endParaRPr lang="en-US" kern="100" dirty="0">
              <a:effectLst/>
              <a:ea typeface="Calibri" panose="020F0502020204030204" pitchFamily="34" charset="0"/>
              <a:cs typeface="iCiel Gotham Medium" pitchFamily="50" charset="0"/>
            </a:endParaRPr>
          </a:p>
          <a:p>
            <a:pPr marL="457200" indent="-4572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kern="100" dirty="0">
                <a:solidFill>
                  <a:srgbClr val="002060"/>
                </a:solidFill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Fuller, M. (2014). </a:t>
            </a:r>
            <a:r>
              <a:rPr lang="en-US" i="1" kern="100" dirty="0">
                <a:solidFill>
                  <a:srgbClr val="002060"/>
                </a:solidFill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Oracle Database 12c: Data Guard Administration</a:t>
            </a:r>
            <a:r>
              <a:rPr lang="en-US" kern="100" dirty="0">
                <a:solidFill>
                  <a:srgbClr val="002060"/>
                </a:solidFill>
                <a:effectLst/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.</a:t>
            </a:r>
          </a:p>
          <a:p>
            <a:pPr marL="914400" lvl="1" indent="-45720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Thời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gian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khôi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phục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lớn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, lên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đến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hàng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giờ</a:t>
            </a:r>
            <a:r>
              <a:rPr lang="en-US" kern="100" dirty="0">
                <a:ea typeface="Calibri" panose="020F0502020204030204" pitchFamily="34" charset="0"/>
                <a:cs typeface="iCiel Gotham Medium" pitchFamily="50" charset="0"/>
              </a:rPr>
              <a:t>/</a:t>
            </a:r>
            <a:r>
              <a:rPr lang="en-US" kern="100" dirty="0" err="1">
                <a:ea typeface="Calibri" panose="020F0502020204030204" pitchFamily="34" charset="0"/>
                <a:cs typeface="iCiel Gotham Medium" pitchFamily="50" charset="0"/>
              </a:rPr>
              <a:t>ngày</a:t>
            </a:r>
            <a:endParaRPr lang="en-US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45" name="Freeform 3">
            <a:extLst>
              <a:ext uri="{FF2B5EF4-FFF2-40B4-BE49-F238E27FC236}">
                <a16:creationId xmlns:a16="http://schemas.microsoft.com/office/drawing/2014/main" id="{B0238A06-ED9C-27BF-939F-5F2BEB1ADF40}"/>
              </a:ext>
            </a:extLst>
          </p:cNvPr>
          <p:cNvSpPr/>
          <p:nvPr/>
        </p:nvSpPr>
        <p:spPr>
          <a:xfrm>
            <a:off x="-3007242" y="-687313"/>
            <a:ext cx="3535820" cy="3535820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" name="Freeform 3">
            <a:extLst>
              <a:ext uri="{FF2B5EF4-FFF2-40B4-BE49-F238E27FC236}">
                <a16:creationId xmlns:a16="http://schemas.microsoft.com/office/drawing/2014/main" id="{8F45185A-2E26-A396-63B0-9455C4207487}"/>
              </a:ext>
            </a:extLst>
          </p:cNvPr>
          <p:cNvSpPr/>
          <p:nvPr/>
        </p:nvSpPr>
        <p:spPr>
          <a:xfrm>
            <a:off x="11428434" y="4298862"/>
            <a:ext cx="2825653" cy="2825653"/>
          </a:xfrm>
          <a:custGeom>
            <a:avLst/>
            <a:gdLst/>
            <a:ahLst/>
            <a:cxnLst/>
            <a:rect l="l" t="t" r="r" b="b"/>
            <a:pathLst>
              <a:path w="5956513" h="5956513">
                <a:moveTo>
                  <a:pt x="0" y="0"/>
                </a:moveTo>
                <a:lnTo>
                  <a:pt x="5956513" y="0"/>
                </a:lnTo>
                <a:lnTo>
                  <a:pt x="5956513" y="5956513"/>
                </a:lnTo>
                <a:lnTo>
                  <a:pt x="0" y="595651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  <p:extLst>
      <p:ext uri="{BB962C8B-B14F-4D97-AF65-F5344CB8AC3E}">
        <p14:creationId xmlns:p14="http://schemas.microsoft.com/office/powerpoint/2010/main" val="1633205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938B8-9B30-4329-FFA8-85F5C95E9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712B2-6428-CEF4-0007-DA33936E5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348F4-CC23-E831-EAE7-5539021E2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4572F8-16DB-5954-B40C-AFFAA4C5037E}"/>
              </a:ext>
            </a:extLst>
          </p:cNvPr>
          <p:cNvSpPr txBox="1"/>
          <p:nvPr/>
        </p:nvSpPr>
        <p:spPr>
          <a:xfrm>
            <a:off x="528577" y="533429"/>
            <a:ext cx="539636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720"/>
              </a:spcBef>
              <a:spcAft>
                <a:spcPts val="720"/>
              </a:spcAft>
            </a:pP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Kiến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thức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về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Data Guard - 1</a:t>
            </a:r>
            <a:endParaRPr lang="en-US" sz="28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A7C93EA-D578-C097-0BDF-60498B44A90C}"/>
              </a:ext>
            </a:extLst>
          </p:cNvPr>
          <p:cNvSpPr/>
          <p:nvPr/>
        </p:nvSpPr>
        <p:spPr>
          <a:xfrm rot="5400000">
            <a:off x="1133959" y="604884"/>
            <a:ext cx="162999" cy="1114425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8">
            <a:extLst>
              <a:ext uri="{FF2B5EF4-FFF2-40B4-BE49-F238E27FC236}">
                <a16:creationId xmlns:a16="http://schemas.microsoft.com/office/drawing/2014/main" id="{26184399-B83C-B56D-467E-A62DB608094C}"/>
              </a:ext>
            </a:extLst>
          </p:cNvPr>
          <p:cNvSpPr/>
          <p:nvPr/>
        </p:nvSpPr>
        <p:spPr>
          <a:xfrm>
            <a:off x="10497094" y="-232543"/>
            <a:ext cx="707571" cy="707571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5" name="Freeform 8">
            <a:extLst>
              <a:ext uri="{FF2B5EF4-FFF2-40B4-BE49-F238E27FC236}">
                <a16:creationId xmlns:a16="http://schemas.microsoft.com/office/drawing/2014/main" id="{386A9D62-1F5D-B31F-EF1F-9547D5523CE4}"/>
              </a:ext>
            </a:extLst>
          </p:cNvPr>
          <p:cNvSpPr/>
          <p:nvPr/>
        </p:nvSpPr>
        <p:spPr>
          <a:xfrm>
            <a:off x="9290593" y="-217261"/>
            <a:ext cx="707571" cy="707571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4D437BD-7F5D-28EA-86F4-5A58A9ADA156}"/>
              </a:ext>
            </a:extLst>
          </p:cNvPr>
          <p:cNvSpPr txBox="1"/>
          <p:nvPr/>
        </p:nvSpPr>
        <p:spPr>
          <a:xfrm>
            <a:off x="1115367" y="1955580"/>
            <a:ext cx="9957916" cy="33732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3200" b="1" dirty="0">
                <a:latin typeface="iCiel Gotham Medium" pitchFamily="50" charset="0"/>
                <a:cs typeface="iCiel Gotham Medium" pitchFamily="50" charset="0"/>
              </a:rPr>
              <a:t>Oracle Data Guard 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iCiel Gotham Medium" pitchFamily="50" charset="0"/>
                <a:cs typeface="iCiel Gotham Medium" pitchFamily="50" charset="0"/>
              </a:rPr>
              <a:t>“…a High Availability (HA) solution set that helps organizations </a:t>
            </a:r>
            <a:r>
              <a:rPr lang="en-US" sz="2400" b="1" u="sng" dirty="0">
                <a:solidFill>
                  <a:srgbClr val="0070C0"/>
                </a:solidFill>
                <a:latin typeface="iCiel Gotham Medium" pitchFamily="50" charset="0"/>
                <a:cs typeface="iCiel Gotham Medium" pitchFamily="50" charset="0"/>
              </a:rPr>
              <a:t>ensure business continuity</a:t>
            </a:r>
            <a:r>
              <a:rPr lang="en-US" sz="2400" b="1" dirty="0">
                <a:solidFill>
                  <a:srgbClr val="0070C0"/>
                </a:solidFill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sz="2400" dirty="0">
                <a:latin typeface="iCiel Gotham Medium" pitchFamily="50" charset="0"/>
                <a:cs typeface="iCiel Gotham Medium" pitchFamily="50" charset="0"/>
              </a:rPr>
              <a:t>by minimizing the various kinds of planned and unplanned </a:t>
            </a:r>
            <a:r>
              <a:rPr lang="en-US" sz="2400" b="1" u="sng" dirty="0">
                <a:solidFill>
                  <a:srgbClr val="0070C0"/>
                </a:solidFill>
                <a:latin typeface="iCiel Gotham Medium" pitchFamily="50" charset="0"/>
                <a:cs typeface="iCiel Gotham Medium" pitchFamily="50" charset="0"/>
              </a:rPr>
              <a:t>down time</a:t>
            </a:r>
            <a:r>
              <a:rPr lang="en-US" sz="2400" b="1" dirty="0">
                <a:solidFill>
                  <a:srgbClr val="0070C0"/>
                </a:solidFill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sz="2400" dirty="0">
                <a:latin typeface="iCiel Gotham Medium" pitchFamily="50" charset="0"/>
                <a:cs typeface="iCiel Gotham Medium" pitchFamily="50" charset="0"/>
              </a:rPr>
              <a:t>that can affect their businesses…”</a:t>
            </a:r>
          </a:p>
          <a:p>
            <a:pPr algn="r">
              <a:lnSpc>
                <a:spcPct val="150000"/>
              </a:lnSpc>
            </a:pPr>
            <a:r>
              <a:rPr lang="en-US" sz="1600" i="1" dirty="0">
                <a:latin typeface="iCiel Gotham Medium" pitchFamily="50" charset="0"/>
                <a:cs typeface="iCiel Gotham Medium" pitchFamily="50" charset="0"/>
              </a:rPr>
              <a:t>- Oracle Data Guard Administrator 12c</a:t>
            </a:r>
          </a:p>
        </p:txBody>
      </p:sp>
    </p:spTree>
    <p:extLst>
      <p:ext uri="{BB962C8B-B14F-4D97-AF65-F5344CB8AC3E}">
        <p14:creationId xmlns:p14="http://schemas.microsoft.com/office/powerpoint/2010/main" val="2688747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938B8-9B30-4329-FFA8-85F5C95E9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712B2-6428-CEF4-0007-DA33936E5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348F4-CC23-E831-EAE7-5539021E2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Flowchart: Magnetic Disk 6">
            <a:extLst>
              <a:ext uri="{FF2B5EF4-FFF2-40B4-BE49-F238E27FC236}">
                <a16:creationId xmlns:a16="http://schemas.microsoft.com/office/drawing/2014/main" id="{7D8E2692-A1C2-0B57-7D4E-6FA274ACF2B4}"/>
              </a:ext>
            </a:extLst>
          </p:cNvPr>
          <p:cNvSpPr/>
          <p:nvPr/>
        </p:nvSpPr>
        <p:spPr>
          <a:xfrm>
            <a:off x="2748022" y="2987260"/>
            <a:ext cx="1666755" cy="2064284"/>
          </a:xfrm>
          <a:prstGeom prst="flowChartMagneticDisk">
            <a:avLst/>
          </a:prstGeom>
          <a:solidFill>
            <a:srgbClr val="00B0F0"/>
          </a:solidFill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  <a:t>Chính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4572F8-16DB-5954-B40C-AFFAA4C5037E}"/>
              </a:ext>
            </a:extLst>
          </p:cNvPr>
          <p:cNvSpPr txBox="1"/>
          <p:nvPr/>
        </p:nvSpPr>
        <p:spPr>
          <a:xfrm>
            <a:off x="528578" y="533429"/>
            <a:ext cx="52284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720"/>
              </a:spcBef>
              <a:spcAft>
                <a:spcPts val="720"/>
              </a:spcAft>
            </a:pP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Kiến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thức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về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Data Guard - 2</a:t>
            </a:r>
            <a:endParaRPr lang="en-US" sz="28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A7C93EA-D578-C097-0BDF-60498B44A90C}"/>
              </a:ext>
            </a:extLst>
          </p:cNvPr>
          <p:cNvSpPr/>
          <p:nvPr/>
        </p:nvSpPr>
        <p:spPr>
          <a:xfrm rot="5400000">
            <a:off x="1133959" y="604884"/>
            <a:ext cx="162999" cy="1114425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lowchart: Magnetic Disk 2">
            <a:extLst>
              <a:ext uri="{FF2B5EF4-FFF2-40B4-BE49-F238E27FC236}">
                <a16:creationId xmlns:a16="http://schemas.microsoft.com/office/drawing/2014/main" id="{5F0D2E1E-FC26-421B-BC21-6AB77CF43177}"/>
              </a:ext>
            </a:extLst>
          </p:cNvPr>
          <p:cNvSpPr/>
          <p:nvPr/>
        </p:nvSpPr>
        <p:spPr>
          <a:xfrm>
            <a:off x="7657584" y="2997278"/>
            <a:ext cx="1666755" cy="2064284"/>
          </a:xfrm>
          <a:prstGeom prst="flowChartMagneticDisk">
            <a:avLst/>
          </a:prstGeom>
          <a:solidFill>
            <a:srgbClr val="00B0F0"/>
          </a:solidFill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  <a:t>Dự </a:t>
            </a:r>
            <a:r>
              <a:rPr lang="en-US" b="1" dirty="0" err="1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  <a:t>phòng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52FC2FC-E719-9B02-D5D4-B22AE72162A5}"/>
              </a:ext>
            </a:extLst>
          </p:cNvPr>
          <p:cNvCxnSpPr>
            <a:cxnSpLocks/>
          </p:cNvCxnSpPr>
          <p:nvPr/>
        </p:nvCxnSpPr>
        <p:spPr>
          <a:xfrm>
            <a:off x="2748022" y="2757534"/>
            <a:ext cx="6576317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5AF23E1B-803D-166B-94E7-0761071E5860}"/>
              </a:ext>
            </a:extLst>
          </p:cNvPr>
          <p:cNvCxnSpPr>
            <a:cxnSpLocks/>
          </p:cNvCxnSpPr>
          <p:nvPr/>
        </p:nvCxnSpPr>
        <p:spPr>
          <a:xfrm>
            <a:off x="4414777" y="4090448"/>
            <a:ext cx="3242807" cy="10018"/>
          </a:xfrm>
          <a:prstGeom prst="straightConnector1">
            <a:avLst/>
          </a:prstGeom>
          <a:ln w="57150">
            <a:solidFill>
              <a:schemeClr val="accent5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2703249D-A636-5D52-A8AF-D6959D1FE822}"/>
              </a:ext>
            </a:extLst>
          </p:cNvPr>
          <p:cNvSpPr/>
          <p:nvPr/>
        </p:nvSpPr>
        <p:spPr>
          <a:xfrm>
            <a:off x="2748022" y="1529281"/>
            <a:ext cx="1666755" cy="717191"/>
          </a:xfrm>
          <a:prstGeom prst="rect">
            <a:avLst/>
          </a:prstGeom>
          <a:solidFill>
            <a:srgbClr val="00B0F0"/>
          </a:solidFill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  <a:t>Ứng</a:t>
            </a:r>
            <a:r>
              <a:rPr lang="en-US" b="1" dirty="0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  <a:t>dụng</a:t>
            </a:r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BF49245A-3D75-A1B1-0F2D-94EAF049B230}"/>
              </a:ext>
            </a:extLst>
          </p:cNvPr>
          <p:cNvCxnSpPr>
            <a:cxnSpLocks/>
            <a:stCxn id="19" idx="2"/>
            <a:endCxn id="7" idx="1"/>
          </p:cNvCxnSpPr>
          <p:nvPr/>
        </p:nvCxnSpPr>
        <p:spPr>
          <a:xfrm>
            <a:off x="3581400" y="2246472"/>
            <a:ext cx="0" cy="74078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42522AB-606B-E3DC-043D-32675475D17A}"/>
              </a:ext>
            </a:extLst>
          </p:cNvPr>
          <p:cNvSpPr txBox="1"/>
          <p:nvPr/>
        </p:nvSpPr>
        <p:spPr>
          <a:xfrm>
            <a:off x="8150859" y="2268331"/>
            <a:ext cx="16103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 err="1">
                <a:latin typeface="iCiel Gotham Medium" pitchFamily="50" charset="0"/>
                <a:cs typeface="iCiel Gotham Medium" pitchFamily="50" charset="0"/>
              </a:rPr>
              <a:t>Mạng</a:t>
            </a:r>
            <a:endParaRPr lang="en-US" dirty="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B441439-5CEF-6136-87D3-46F8009BEDC9}"/>
              </a:ext>
            </a:extLst>
          </p:cNvPr>
          <p:cNvCxnSpPr>
            <a:cxnSpLocks/>
          </p:cNvCxnSpPr>
          <p:nvPr/>
        </p:nvCxnSpPr>
        <p:spPr>
          <a:xfrm>
            <a:off x="6121398" y="2887597"/>
            <a:ext cx="0" cy="2671947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6935C0E-2567-1C20-F629-E06522A4ACDB}"/>
              </a:ext>
            </a:extLst>
          </p:cNvPr>
          <p:cNvSpPr txBox="1"/>
          <p:nvPr/>
        </p:nvSpPr>
        <p:spPr>
          <a:xfrm>
            <a:off x="2776220" y="5424334"/>
            <a:ext cx="16103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iCiel Gotham Medium" pitchFamily="50" charset="0"/>
                <a:cs typeface="iCiel Gotham Medium" pitchFamily="50" charset="0"/>
              </a:rPr>
              <a:t>Data Center 1</a:t>
            </a: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B5FA74D-86D0-82B2-D19C-2F6E53B998B1}"/>
              </a:ext>
            </a:extLst>
          </p:cNvPr>
          <p:cNvSpPr txBox="1"/>
          <p:nvPr/>
        </p:nvSpPr>
        <p:spPr>
          <a:xfrm>
            <a:off x="7713981" y="5424334"/>
            <a:ext cx="16103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iCiel Gotham Medium" pitchFamily="50" charset="0"/>
                <a:cs typeface="iCiel Gotham Medium" pitchFamily="50" charset="0"/>
              </a:rPr>
              <a:t>Data Center 2</a:t>
            </a:r>
            <a:endParaRPr lang="en-US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E2E648D-3A92-5E13-9533-56B409743F6F}"/>
              </a:ext>
            </a:extLst>
          </p:cNvPr>
          <p:cNvSpPr txBox="1"/>
          <p:nvPr/>
        </p:nvSpPr>
        <p:spPr>
          <a:xfrm>
            <a:off x="4340604" y="3650070"/>
            <a:ext cx="16103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 err="1">
                <a:latin typeface="iCiel Gotham Medium" pitchFamily="50" charset="0"/>
                <a:cs typeface="iCiel Gotham Medium" pitchFamily="50" charset="0"/>
              </a:rPr>
              <a:t>Đồng</a:t>
            </a:r>
            <a:r>
              <a:rPr lang="en-US" b="1" dirty="0"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b="1" dirty="0" err="1">
                <a:latin typeface="iCiel Gotham Medium" pitchFamily="50" charset="0"/>
                <a:cs typeface="iCiel Gotham Medium" pitchFamily="50" charset="0"/>
              </a:rPr>
              <a:t>bộ</a:t>
            </a:r>
            <a:endParaRPr lang="en-US" dirty="0"/>
          </a:p>
        </p:txBody>
      </p:sp>
      <p:sp>
        <p:nvSpPr>
          <p:cNvPr id="53" name="Freeform 8">
            <a:extLst>
              <a:ext uri="{FF2B5EF4-FFF2-40B4-BE49-F238E27FC236}">
                <a16:creationId xmlns:a16="http://schemas.microsoft.com/office/drawing/2014/main" id="{26184399-B83C-B56D-467E-A62DB608094C}"/>
              </a:ext>
            </a:extLst>
          </p:cNvPr>
          <p:cNvSpPr/>
          <p:nvPr/>
        </p:nvSpPr>
        <p:spPr>
          <a:xfrm>
            <a:off x="10497094" y="-232543"/>
            <a:ext cx="707571" cy="707571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5" name="Freeform 8">
            <a:extLst>
              <a:ext uri="{FF2B5EF4-FFF2-40B4-BE49-F238E27FC236}">
                <a16:creationId xmlns:a16="http://schemas.microsoft.com/office/drawing/2014/main" id="{386A9D62-1F5D-B31F-EF1F-9547D5523CE4}"/>
              </a:ext>
            </a:extLst>
          </p:cNvPr>
          <p:cNvSpPr/>
          <p:nvPr/>
        </p:nvSpPr>
        <p:spPr>
          <a:xfrm>
            <a:off x="9290593" y="-217261"/>
            <a:ext cx="707571" cy="707571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0569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938B8-9B30-4329-FFA8-85F5C95E9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712B2-6428-CEF4-0007-DA33936E5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348F4-CC23-E831-EAE7-5539021E2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Flowchart: Magnetic Disk 6">
            <a:extLst>
              <a:ext uri="{FF2B5EF4-FFF2-40B4-BE49-F238E27FC236}">
                <a16:creationId xmlns:a16="http://schemas.microsoft.com/office/drawing/2014/main" id="{7D8E2692-A1C2-0B57-7D4E-6FA274ACF2B4}"/>
              </a:ext>
            </a:extLst>
          </p:cNvPr>
          <p:cNvSpPr/>
          <p:nvPr/>
        </p:nvSpPr>
        <p:spPr>
          <a:xfrm>
            <a:off x="5074920" y="2987260"/>
            <a:ext cx="1666755" cy="2064284"/>
          </a:xfrm>
          <a:prstGeom prst="flowChartMagneticDisk">
            <a:avLst/>
          </a:prstGeom>
          <a:solidFill>
            <a:schemeClr val="bg1">
              <a:lumMod val="65000"/>
            </a:schemeClr>
          </a:solidFill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  <a:t>Chính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4572F8-16DB-5954-B40C-AFFAA4C5037E}"/>
              </a:ext>
            </a:extLst>
          </p:cNvPr>
          <p:cNvSpPr txBox="1"/>
          <p:nvPr/>
        </p:nvSpPr>
        <p:spPr>
          <a:xfrm>
            <a:off x="528578" y="533429"/>
            <a:ext cx="54463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720"/>
              </a:spcBef>
              <a:spcAft>
                <a:spcPts val="720"/>
              </a:spcAft>
            </a:pP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Kiến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thức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về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Data Guard - 3</a:t>
            </a:r>
            <a:endParaRPr lang="en-US" sz="28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A7C93EA-D578-C097-0BDF-60498B44A90C}"/>
              </a:ext>
            </a:extLst>
          </p:cNvPr>
          <p:cNvSpPr/>
          <p:nvPr/>
        </p:nvSpPr>
        <p:spPr>
          <a:xfrm rot="5400000">
            <a:off x="1133959" y="604884"/>
            <a:ext cx="162999" cy="1114425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lowchart: Magnetic Disk 2">
            <a:extLst>
              <a:ext uri="{FF2B5EF4-FFF2-40B4-BE49-F238E27FC236}">
                <a16:creationId xmlns:a16="http://schemas.microsoft.com/office/drawing/2014/main" id="{5F0D2E1E-FC26-421B-BC21-6AB77CF43177}"/>
              </a:ext>
            </a:extLst>
          </p:cNvPr>
          <p:cNvSpPr/>
          <p:nvPr/>
        </p:nvSpPr>
        <p:spPr>
          <a:xfrm>
            <a:off x="9984482" y="2997278"/>
            <a:ext cx="1666755" cy="2064284"/>
          </a:xfrm>
          <a:prstGeom prst="flowChartMagneticDisk">
            <a:avLst/>
          </a:prstGeom>
          <a:solidFill>
            <a:srgbClr val="00B0F0"/>
          </a:solidFill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  <a:t>Dự </a:t>
            </a:r>
            <a:r>
              <a:rPr lang="en-US" b="1" dirty="0" err="1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  <a:t>phòng</a:t>
            </a:r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52FC2FC-E719-9B02-D5D4-B22AE72162A5}"/>
              </a:ext>
            </a:extLst>
          </p:cNvPr>
          <p:cNvCxnSpPr>
            <a:cxnSpLocks/>
          </p:cNvCxnSpPr>
          <p:nvPr/>
        </p:nvCxnSpPr>
        <p:spPr>
          <a:xfrm>
            <a:off x="5074920" y="2757534"/>
            <a:ext cx="6576317" cy="0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B42522AB-606B-E3DC-043D-32675475D17A}"/>
              </a:ext>
            </a:extLst>
          </p:cNvPr>
          <p:cNvSpPr txBox="1"/>
          <p:nvPr/>
        </p:nvSpPr>
        <p:spPr>
          <a:xfrm>
            <a:off x="10477757" y="2268331"/>
            <a:ext cx="16103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 err="1">
                <a:latin typeface="iCiel Gotham Medium" pitchFamily="50" charset="0"/>
                <a:cs typeface="iCiel Gotham Medium" pitchFamily="50" charset="0"/>
              </a:rPr>
              <a:t>Mạng</a:t>
            </a:r>
            <a:endParaRPr lang="en-US" dirty="0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9B441439-5CEF-6136-87D3-46F8009BEDC9}"/>
              </a:ext>
            </a:extLst>
          </p:cNvPr>
          <p:cNvCxnSpPr>
            <a:cxnSpLocks/>
          </p:cNvCxnSpPr>
          <p:nvPr/>
        </p:nvCxnSpPr>
        <p:spPr>
          <a:xfrm>
            <a:off x="8448296" y="2887597"/>
            <a:ext cx="0" cy="2671947"/>
          </a:xfrm>
          <a:prstGeom prst="line">
            <a:avLst/>
          </a:prstGeom>
          <a:ln w="571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6935C0E-2567-1C20-F629-E06522A4ACDB}"/>
              </a:ext>
            </a:extLst>
          </p:cNvPr>
          <p:cNvSpPr txBox="1"/>
          <p:nvPr/>
        </p:nvSpPr>
        <p:spPr>
          <a:xfrm>
            <a:off x="5103118" y="5424334"/>
            <a:ext cx="16103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iCiel Gotham Medium" pitchFamily="50" charset="0"/>
                <a:cs typeface="iCiel Gotham Medium" pitchFamily="50" charset="0"/>
              </a:rPr>
              <a:t>Data Center 1</a:t>
            </a:r>
            <a:endParaRPr lang="en-US" dirty="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B5FA74D-86D0-82B2-D19C-2F6E53B998B1}"/>
              </a:ext>
            </a:extLst>
          </p:cNvPr>
          <p:cNvSpPr txBox="1"/>
          <p:nvPr/>
        </p:nvSpPr>
        <p:spPr>
          <a:xfrm>
            <a:off x="10040879" y="5424334"/>
            <a:ext cx="16103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>
                <a:latin typeface="iCiel Gotham Medium" pitchFamily="50" charset="0"/>
                <a:cs typeface="iCiel Gotham Medium" pitchFamily="50" charset="0"/>
              </a:rPr>
              <a:t>Data Center 2</a:t>
            </a:r>
            <a:endParaRPr lang="en-US" dirty="0"/>
          </a:p>
        </p:txBody>
      </p:sp>
      <p:sp>
        <p:nvSpPr>
          <p:cNvPr id="53" name="Freeform 8">
            <a:extLst>
              <a:ext uri="{FF2B5EF4-FFF2-40B4-BE49-F238E27FC236}">
                <a16:creationId xmlns:a16="http://schemas.microsoft.com/office/drawing/2014/main" id="{26184399-B83C-B56D-467E-A62DB608094C}"/>
              </a:ext>
            </a:extLst>
          </p:cNvPr>
          <p:cNvSpPr/>
          <p:nvPr/>
        </p:nvSpPr>
        <p:spPr>
          <a:xfrm>
            <a:off x="10497094" y="-232543"/>
            <a:ext cx="707571" cy="707571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5" name="Freeform 8">
            <a:extLst>
              <a:ext uri="{FF2B5EF4-FFF2-40B4-BE49-F238E27FC236}">
                <a16:creationId xmlns:a16="http://schemas.microsoft.com/office/drawing/2014/main" id="{386A9D62-1F5D-B31F-EF1F-9547D5523CE4}"/>
              </a:ext>
            </a:extLst>
          </p:cNvPr>
          <p:cNvSpPr/>
          <p:nvPr/>
        </p:nvSpPr>
        <p:spPr>
          <a:xfrm>
            <a:off x="9290593" y="-217261"/>
            <a:ext cx="707571" cy="707571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9D9B99C-8FE1-A08C-07BF-AE1DDBB2F305}"/>
              </a:ext>
            </a:extLst>
          </p:cNvPr>
          <p:cNvSpPr/>
          <p:nvPr/>
        </p:nvSpPr>
        <p:spPr>
          <a:xfrm>
            <a:off x="5074920" y="1529281"/>
            <a:ext cx="1666755" cy="717191"/>
          </a:xfrm>
          <a:prstGeom prst="rect">
            <a:avLst/>
          </a:prstGeom>
          <a:solidFill>
            <a:srgbClr val="00B0F0"/>
          </a:solidFill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err="1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  <a:t>Ứng</a:t>
            </a:r>
            <a:r>
              <a:rPr lang="en-US" b="1" dirty="0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b="1" dirty="0" err="1">
                <a:solidFill>
                  <a:schemeClr val="tx1"/>
                </a:solidFill>
                <a:latin typeface="iCiel Gotham Medium" pitchFamily="50" charset="0"/>
                <a:cs typeface="iCiel Gotham Medium" pitchFamily="50" charset="0"/>
              </a:rPr>
              <a:t>dụng</a:t>
            </a:r>
            <a:endParaRPr lang="en-US" dirty="0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C8E7DCE-BA86-6CA2-1877-1B14D726E41C}"/>
              </a:ext>
            </a:extLst>
          </p:cNvPr>
          <p:cNvCxnSpPr>
            <a:cxnSpLocks/>
            <a:endCxn id="3" idx="2"/>
          </p:cNvCxnSpPr>
          <p:nvPr/>
        </p:nvCxnSpPr>
        <p:spPr>
          <a:xfrm>
            <a:off x="5908298" y="2246472"/>
            <a:ext cx="4076184" cy="178294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8770405-A290-45F6-1E42-6DCCC4284B9E}"/>
              </a:ext>
            </a:extLst>
          </p:cNvPr>
          <p:cNvSpPr txBox="1"/>
          <p:nvPr/>
        </p:nvSpPr>
        <p:spPr>
          <a:xfrm>
            <a:off x="7141210" y="1926251"/>
            <a:ext cx="198780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b="1" dirty="0" err="1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Chuyển</a:t>
            </a:r>
            <a:r>
              <a:rPr lang="en-US" b="1" dirty="0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vai</a:t>
            </a:r>
            <a:r>
              <a:rPr lang="en-US" b="1" dirty="0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trò</a:t>
            </a:r>
            <a:r>
              <a:rPr lang="en-US" b="1" dirty="0">
                <a:solidFill>
                  <a:srgbClr val="FF0000"/>
                </a:solidFill>
                <a:latin typeface="iCiel Gotham Medium" pitchFamily="50" charset="0"/>
                <a:cs typeface="iCiel Gotham Medium" pitchFamily="50" charset="0"/>
              </a:rPr>
              <a:t> (Failover)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146" name="Picture 2" descr="Fire transparent GIF - Find on GIFER">
            <a:extLst>
              <a:ext uri="{FF2B5EF4-FFF2-40B4-BE49-F238E27FC236}">
                <a16:creationId xmlns:a16="http://schemas.microsoft.com/office/drawing/2014/main" id="{64407F4F-5449-7B33-3F82-7E69B31262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2178" y="2473021"/>
            <a:ext cx="1905000" cy="353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Fire transparent GIF - Find on GIFER">
            <a:extLst>
              <a:ext uri="{FF2B5EF4-FFF2-40B4-BE49-F238E27FC236}">
                <a16:creationId xmlns:a16="http://schemas.microsoft.com/office/drawing/2014/main" id="{F7B0092D-D105-AE8B-D0AA-437393156C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0754" y="3399409"/>
            <a:ext cx="1194218" cy="2215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76C453A-6586-16C8-7B50-D92D6487FFE0}"/>
              </a:ext>
            </a:extLst>
          </p:cNvPr>
          <p:cNvSpPr txBox="1"/>
          <p:nvPr/>
        </p:nvSpPr>
        <p:spPr>
          <a:xfrm>
            <a:off x="383232" y="2205842"/>
            <a:ext cx="4076184" cy="33958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Tính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năng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tại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CSDL dự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phòng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:</a:t>
            </a:r>
          </a:p>
          <a:p>
            <a:pPr marL="914400" lvl="1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Truy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vấn</a:t>
            </a:r>
            <a:endParaRPr lang="en-US" sz="24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 marL="914400" lvl="1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Sao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lưu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với RMAN</a:t>
            </a: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Giảm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thời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gian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ngừng</a:t>
            </a:r>
            <a:endParaRPr lang="en-US" sz="24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  <a:p>
            <a:pPr marL="457200" indent="-457200">
              <a:spcBef>
                <a:spcPts val="720"/>
              </a:spcBef>
              <a:spcAft>
                <a:spcPts val="720"/>
              </a:spcAft>
              <a:buFont typeface="Arial" panose="020B0604020202020204" pitchFamily="34" charset="0"/>
              <a:buChar char="•"/>
            </a:pP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Hạn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chế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mất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đồng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bộ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dữ</a:t>
            </a:r>
            <a:r>
              <a:rPr lang="en-US" sz="24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4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liệu</a:t>
            </a:r>
            <a:endParaRPr lang="en-US" sz="2400" kern="100" dirty="0"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842445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Oracle Architecture - GeeksforGeeks">
            <a:extLst>
              <a:ext uri="{FF2B5EF4-FFF2-40B4-BE49-F238E27FC236}">
                <a16:creationId xmlns:a16="http://schemas.microsoft.com/office/drawing/2014/main" id="{91CC6D5F-3CCD-8DAE-205E-B76FCFBF8C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9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8914" y="1310073"/>
            <a:ext cx="5873825" cy="4405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938B8-9B30-4329-FFA8-85F5C95E9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712B2-6428-CEF4-0007-DA33936E5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348F4-CC23-E831-EAE7-5539021E2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4572F8-16DB-5954-B40C-AFFAA4C5037E}"/>
              </a:ext>
            </a:extLst>
          </p:cNvPr>
          <p:cNvSpPr txBox="1"/>
          <p:nvPr/>
        </p:nvSpPr>
        <p:spPr>
          <a:xfrm>
            <a:off x="528577" y="533429"/>
            <a:ext cx="69732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720"/>
              </a:spcBef>
              <a:spcAft>
                <a:spcPts val="720"/>
              </a:spcAft>
            </a:pP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Công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nghệ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trong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Data Guard - 1</a:t>
            </a:r>
            <a:endParaRPr lang="en-US" sz="28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A7C93EA-D578-C097-0BDF-60498B44A90C}"/>
              </a:ext>
            </a:extLst>
          </p:cNvPr>
          <p:cNvSpPr/>
          <p:nvPr/>
        </p:nvSpPr>
        <p:spPr>
          <a:xfrm rot="5400000">
            <a:off x="1133959" y="604884"/>
            <a:ext cx="162999" cy="1114425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8">
            <a:extLst>
              <a:ext uri="{FF2B5EF4-FFF2-40B4-BE49-F238E27FC236}">
                <a16:creationId xmlns:a16="http://schemas.microsoft.com/office/drawing/2014/main" id="{26184399-B83C-B56D-467E-A62DB608094C}"/>
              </a:ext>
            </a:extLst>
          </p:cNvPr>
          <p:cNvSpPr/>
          <p:nvPr/>
        </p:nvSpPr>
        <p:spPr>
          <a:xfrm>
            <a:off x="10497094" y="-232543"/>
            <a:ext cx="707571" cy="707571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5" name="Freeform 8">
            <a:extLst>
              <a:ext uri="{FF2B5EF4-FFF2-40B4-BE49-F238E27FC236}">
                <a16:creationId xmlns:a16="http://schemas.microsoft.com/office/drawing/2014/main" id="{386A9D62-1F5D-B31F-EF1F-9547D5523CE4}"/>
              </a:ext>
            </a:extLst>
          </p:cNvPr>
          <p:cNvSpPr/>
          <p:nvPr/>
        </p:nvSpPr>
        <p:spPr>
          <a:xfrm>
            <a:off x="9290593" y="-217261"/>
            <a:ext cx="707571" cy="707571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5FC7B5-858C-5F94-06F3-078DF3194197}"/>
              </a:ext>
            </a:extLst>
          </p:cNvPr>
          <p:cNvSpPr txBox="1"/>
          <p:nvPr/>
        </p:nvSpPr>
        <p:spPr>
          <a:xfrm>
            <a:off x="528577" y="2416304"/>
            <a:ext cx="5770546" cy="2192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Thông tin </a:t>
            </a:r>
            <a:r>
              <a:rPr lang="en-US" sz="20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thay</a:t>
            </a: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0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đổi</a:t>
            </a: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– </a:t>
            </a:r>
            <a:r>
              <a:rPr lang="en-US" sz="2000" b="1" kern="100" dirty="0">
                <a:solidFill>
                  <a:srgbClr val="0070C0"/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Redo Data</a:t>
            </a:r>
          </a:p>
          <a:p>
            <a:pPr marL="457200" indent="-4572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Lưu</a:t>
            </a: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0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trữ</a:t>
            </a: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0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thông</a:t>
            </a: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tin </a:t>
            </a:r>
            <a:r>
              <a:rPr lang="en-US" sz="20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thay</a:t>
            </a: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0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đổi</a:t>
            </a: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– </a:t>
            </a:r>
            <a:r>
              <a:rPr lang="en-US" sz="2000" b="1" kern="100" dirty="0">
                <a:solidFill>
                  <a:srgbClr val="0070C0"/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Redo Logs</a:t>
            </a:r>
          </a:p>
          <a:p>
            <a:pPr marL="457200" indent="-457200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Áp</a:t>
            </a: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0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dụng</a:t>
            </a: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0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thông</a:t>
            </a: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tin </a:t>
            </a:r>
            <a:r>
              <a:rPr lang="en-US" sz="20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thay</a:t>
            </a: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0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đổi</a:t>
            </a: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– </a:t>
            </a:r>
            <a:r>
              <a:rPr lang="en-US" sz="2000" b="1" kern="100" dirty="0">
                <a:solidFill>
                  <a:srgbClr val="0070C0"/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Media Recovery (Media Failure)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F8E5D33-330D-C69B-517D-363C871A33A1}"/>
              </a:ext>
            </a:extLst>
          </p:cNvPr>
          <p:cNvSpPr/>
          <p:nvPr/>
        </p:nvSpPr>
        <p:spPr>
          <a:xfrm>
            <a:off x="8833104" y="2554224"/>
            <a:ext cx="1066800" cy="627887"/>
          </a:xfrm>
          <a:prstGeom prst="rect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lowchart: Magnetic Disk 28">
            <a:extLst>
              <a:ext uri="{FF2B5EF4-FFF2-40B4-BE49-F238E27FC236}">
                <a16:creationId xmlns:a16="http://schemas.microsoft.com/office/drawing/2014/main" id="{83F78EDC-41F1-F35C-B763-FA92ACA37816}"/>
              </a:ext>
            </a:extLst>
          </p:cNvPr>
          <p:cNvSpPr/>
          <p:nvPr/>
        </p:nvSpPr>
        <p:spPr>
          <a:xfrm>
            <a:off x="7985760" y="4974336"/>
            <a:ext cx="624840" cy="694944"/>
          </a:xfrm>
          <a:prstGeom prst="flowChartMagneticDisk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649A2986-A367-45B3-4EBD-BD8DC6B800FE}"/>
              </a:ext>
            </a:extLst>
          </p:cNvPr>
          <p:cNvCxnSpPr>
            <a:cxnSpLocks/>
          </p:cNvCxnSpPr>
          <p:nvPr/>
        </p:nvCxnSpPr>
        <p:spPr>
          <a:xfrm flipV="1">
            <a:off x="8290560" y="2987040"/>
            <a:ext cx="701040" cy="2097024"/>
          </a:xfrm>
          <a:prstGeom prst="straightConnector1">
            <a:avLst/>
          </a:prstGeom>
          <a:ln w="57150">
            <a:solidFill>
              <a:srgbClr val="C00000"/>
            </a:solidFill>
            <a:headEnd type="triangle"/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184737BB-D3AF-269D-07F8-3BE2F30FDA83}"/>
              </a:ext>
            </a:extLst>
          </p:cNvPr>
          <p:cNvSpPr/>
          <p:nvPr/>
        </p:nvSpPr>
        <p:spPr>
          <a:xfrm>
            <a:off x="10019592" y="2560320"/>
            <a:ext cx="1136087" cy="627887"/>
          </a:xfrm>
          <a:prstGeom prst="rect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AAECD56-F583-70FC-BBCD-28B0D651C7AE}"/>
              </a:ext>
            </a:extLst>
          </p:cNvPr>
          <p:cNvCxnSpPr>
            <a:cxnSpLocks/>
          </p:cNvCxnSpPr>
          <p:nvPr/>
        </p:nvCxnSpPr>
        <p:spPr>
          <a:xfrm>
            <a:off x="9714700" y="2895600"/>
            <a:ext cx="566928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Flowchart: Magnetic Disk 38">
            <a:extLst>
              <a:ext uri="{FF2B5EF4-FFF2-40B4-BE49-F238E27FC236}">
                <a16:creationId xmlns:a16="http://schemas.microsoft.com/office/drawing/2014/main" id="{C131A391-19CE-F9D5-912C-57A104208916}"/>
              </a:ext>
            </a:extLst>
          </p:cNvPr>
          <p:cNvSpPr/>
          <p:nvPr/>
        </p:nvSpPr>
        <p:spPr>
          <a:xfrm>
            <a:off x="9257065" y="4956048"/>
            <a:ext cx="624840" cy="676656"/>
          </a:xfrm>
          <a:prstGeom prst="flowChartMagneticDisk">
            <a:avLst/>
          </a:prstGeom>
          <a:noFill/>
          <a:ln w="57150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C7CB8704-D7DC-EA0C-3DF8-8D4BA60D2C6F}"/>
              </a:ext>
            </a:extLst>
          </p:cNvPr>
          <p:cNvCxnSpPr>
            <a:cxnSpLocks/>
          </p:cNvCxnSpPr>
          <p:nvPr/>
        </p:nvCxnSpPr>
        <p:spPr>
          <a:xfrm flipH="1">
            <a:off x="9690409" y="3060193"/>
            <a:ext cx="1136087" cy="2060447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D21B52E4-3F3A-DC67-6916-CBD19EE230C9}"/>
              </a:ext>
            </a:extLst>
          </p:cNvPr>
          <p:cNvCxnSpPr>
            <a:cxnSpLocks/>
          </p:cNvCxnSpPr>
          <p:nvPr/>
        </p:nvCxnSpPr>
        <p:spPr>
          <a:xfrm>
            <a:off x="7183265" y="2041586"/>
            <a:ext cx="0" cy="749436"/>
          </a:xfrm>
          <a:prstGeom prst="straightConnector1">
            <a:avLst/>
          </a:prstGeom>
          <a:ln w="5715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>
            <a:extLst>
              <a:ext uri="{FF2B5EF4-FFF2-40B4-BE49-F238E27FC236}">
                <a16:creationId xmlns:a16="http://schemas.microsoft.com/office/drawing/2014/main" id="{D56B1DDF-B6FE-DB0E-CE1F-784C8D98B7E9}"/>
              </a:ext>
            </a:extLst>
          </p:cNvPr>
          <p:cNvSpPr txBox="1"/>
          <p:nvPr/>
        </p:nvSpPr>
        <p:spPr>
          <a:xfrm>
            <a:off x="6588906" y="1489596"/>
            <a:ext cx="1188718" cy="4593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1800" b="1" kern="100" dirty="0">
                <a:solidFill>
                  <a:srgbClr val="002060"/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UPDATE</a:t>
            </a: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E566DF3E-61F2-E2D9-BBC0-8F0B2E591229}"/>
              </a:ext>
            </a:extLst>
          </p:cNvPr>
          <p:cNvSpPr/>
          <p:nvPr/>
        </p:nvSpPr>
        <p:spPr>
          <a:xfrm>
            <a:off x="6139572" y="1914874"/>
            <a:ext cx="778981" cy="749436"/>
          </a:xfrm>
          <a:prstGeom prst="ellipse">
            <a:avLst/>
          </a:prstGeom>
          <a:noFill/>
          <a:ln w="57150">
            <a:solidFill>
              <a:srgbClr val="00206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3067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1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1">
            <a:extLst>
              <a:ext uri="{FF2B5EF4-FFF2-40B4-BE49-F238E27FC236}">
                <a16:creationId xmlns:a16="http://schemas.microsoft.com/office/drawing/2014/main" id="{FEBC92EB-B591-A458-41EC-D088133030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  <a14:imgEffect>
                      <a14:saturation sat="4000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0130" y="1947538"/>
            <a:ext cx="6114083" cy="34021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938B8-9B30-4329-FFA8-85F5C95E9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60DFD-CB07-46BC-8227-A0BB4708610D}" type="datetime1">
              <a:rPr lang="en-US" smtClean="0"/>
              <a:pPr/>
              <a:t>05/06/2024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0712B2-6428-CEF4-0007-DA33936E5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Khóa luận tốt nghiệp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C348F4-CC23-E831-EAE7-5539021E2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8E6FD-CA19-4126-A854-EB34EE25670F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4572F8-16DB-5954-B40C-AFFAA4C5037E}"/>
              </a:ext>
            </a:extLst>
          </p:cNvPr>
          <p:cNvSpPr txBox="1"/>
          <p:nvPr/>
        </p:nvSpPr>
        <p:spPr>
          <a:xfrm>
            <a:off x="528577" y="533429"/>
            <a:ext cx="7057211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720"/>
              </a:spcBef>
              <a:spcAft>
                <a:spcPts val="720"/>
              </a:spcAft>
            </a:pP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Công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nghệ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8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trong</a:t>
            </a:r>
            <a:r>
              <a:rPr lang="en-US" sz="28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Data Guard - 2</a:t>
            </a:r>
            <a:endParaRPr lang="en-US" sz="2800" kern="100" dirty="0">
              <a:effectLst/>
              <a:latin typeface="iCiel Gotham Medium" pitchFamily="50" charset="0"/>
              <a:ea typeface="Calibri" panose="020F0502020204030204" pitchFamily="34" charset="0"/>
              <a:cs typeface="iCiel Gotham Medium" pitchFamily="50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A7C93EA-D578-C097-0BDF-60498B44A90C}"/>
              </a:ext>
            </a:extLst>
          </p:cNvPr>
          <p:cNvSpPr/>
          <p:nvPr/>
        </p:nvSpPr>
        <p:spPr>
          <a:xfrm rot="5400000">
            <a:off x="1133959" y="604884"/>
            <a:ext cx="162999" cy="1114425"/>
          </a:xfrm>
          <a:prstGeom prst="rect">
            <a:avLst/>
          </a:prstGeom>
          <a:solidFill>
            <a:srgbClr val="00B0F0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8">
            <a:extLst>
              <a:ext uri="{FF2B5EF4-FFF2-40B4-BE49-F238E27FC236}">
                <a16:creationId xmlns:a16="http://schemas.microsoft.com/office/drawing/2014/main" id="{26184399-B83C-B56D-467E-A62DB608094C}"/>
              </a:ext>
            </a:extLst>
          </p:cNvPr>
          <p:cNvSpPr/>
          <p:nvPr/>
        </p:nvSpPr>
        <p:spPr>
          <a:xfrm>
            <a:off x="10497094" y="-232543"/>
            <a:ext cx="707571" cy="707571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55" name="Freeform 8">
            <a:extLst>
              <a:ext uri="{FF2B5EF4-FFF2-40B4-BE49-F238E27FC236}">
                <a16:creationId xmlns:a16="http://schemas.microsoft.com/office/drawing/2014/main" id="{386A9D62-1F5D-B31F-EF1F-9547D5523CE4}"/>
              </a:ext>
            </a:extLst>
          </p:cNvPr>
          <p:cNvSpPr/>
          <p:nvPr/>
        </p:nvSpPr>
        <p:spPr>
          <a:xfrm>
            <a:off x="9290593" y="-217261"/>
            <a:ext cx="707571" cy="707571"/>
          </a:xfrm>
          <a:custGeom>
            <a:avLst/>
            <a:gdLst/>
            <a:ahLst/>
            <a:cxnLst/>
            <a:rect l="l" t="t" r="r" b="b"/>
            <a:pathLst>
              <a:path w="2647750" h="2647750">
                <a:moveTo>
                  <a:pt x="0" y="0"/>
                </a:moveTo>
                <a:lnTo>
                  <a:pt x="2647750" y="0"/>
                </a:lnTo>
                <a:lnTo>
                  <a:pt x="2647750" y="2647751"/>
                </a:lnTo>
                <a:lnTo>
                  <a:pt x="0" y="2647751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95FC7B5-858C-5F94-06F3-078DF3194197}"/>
              </a:ext>
            </a:extLst>
          </p:cNvPr>
          <p:cNvSpPr txBox="1"/>
          <p:nvPr/>
        </p:nvSpPr>
        <p:spPr>
          <a:xfrm>
            <a:off x="658246" y="1765488"/>
            <a:ext cx="5638800" cy="39395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00" dirty="0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Thông tin </a:t>
            </a:r>
            <a:r>
              <a:rPr lang="en-US" sz="2000" kern="100" dirty="0" err="1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thay</a:t>
            </a:r>
            <a:r>
              <a:rPr lang="en-US" sz="2000" kern="100" dirty="0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000" kern="100" dirty="0" err="1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đổi</a:t>
            </a:r>
            <a:r>
              <a:rPr lang="en-US" sz="2000" kern="100" dirty="0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– </a:t>
            </a:r>
            <a:r>
              <a:rPr lang="en-US" sz="2000" b="1" kern="100" dirty="0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Redo Data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00" dirty="0" err="1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Lưu</a:t>
            </a:r>
            <a:r>
              <a:rPr lang="en-US" sz="2000" kern="100" dirty="0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000" kern="100" dirty="0" err="1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trữ</a:t>
            </a:r>
            <a:r>
              <a:rPr lang="en-US" sz="2000" kern="100" dirty="0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000" kern="100" dirty="0" err="1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thông</a:t>
            </a:r>
            <a:r>
              <a:rPr lang="en-US" sz="2000" kern="100" dirty="0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tin </a:t>
            </a:r>
            <a:r>
              <a:rPr lang="en-US" sz="2000" kern="100" dirty="0" err="1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thay</a:t>
            </a:r>
            <a:r>
              <a:rPr lang="en-US" sz="2000" kern="100" dirty="0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000" kern="100" dirty="0" err="1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đổi</a:t>
            </a:r>
            <a:r>
              <a:rPr lang="en-US" sz="2000" kern="100" dirty="0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– </a:t>
            </a:r>
            <a:r>
              <a:rPr lang="en-US" sz="2000" b="1" kern="100" dirty="0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Redo Logs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00" dirty="0" err="1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Áp</a:t>
            </a:r>
            <a:r>
              <a:rPr lang="en-US" sz="2000" kern="100" dirty="0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000" kern="100" dirty="0" err="1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dụng</a:t>
            </a:r>
            <a:r>
              <a:rPr lang="en-US" sz="2000" kern="100" dirty="0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000" kern="100" dirty="0" err="1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thông</a:t>
            </a:r>
            <a:r>
              <a:rPr lang="en-US" sz="2000" kern="100" dirty="0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tin </a:t>
            </a:r>
            <a:r>
              <a:rPr lang="en-US" sz="2000" kern="100" dirty="0" err="1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thay</a:t>
            </a:r>
            <a:r>
              <a:rPr lang="en-US" sz="2000" kern="100" dirty="0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000" kern="100" dirty="0" err="1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đổi</a:t>
            </a:r>
            <a:r>
              <a:rPr lang="en-US" sz="2000" kern="100" dirty="0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– </a:t>
            </a:r>
            <a:r>
              <a:rPr lang="en-US" sz="2000" b="1" kern="100" dirty="0">
                <a:solidFill>
                  <a:schemeClr val="bg1">
                    <a:lumMod val="65000"/>
                  </a:schemeClr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Media Recovery (Media Failure)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2 </a:t>
            </a:r>
            <a:r>
              <a:rPr lang="en-US" sz="20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Phương</a:t>
            </a: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0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thức</a:t>
            </a: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0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đồng</a:t>
            </a: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0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bộ</a:t>
            </a: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: </a:t>
            </a:r>
            <a:r>
              <a:rPr lang="en-US" sz="2000" b="1" kern="100" dirty="0">
                <a:solidFill>
                  <a:srgbClr val="0070C0"/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SYNC/ASYNC</a:t>
            </a:r>
          </a:p>
          <a:p>
            <a:pPr marL="457200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3 </a:t>
            </a:r>
            <a:r>
              <a:rPr lang="en-US" sz="20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Chế</a:t>
            </a: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0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độ</a:t>
            </a: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0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bảo</a:t>
            </a: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 </a:t>
            </a:r>
            <a:r>
              <a:rPr lang="en-US" sz="2000" kern="100" dirty="0" err="1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vệ</a:t>
            </a:r>
            <a:r>
              <a:rPr lang="en-US" sz="2000" kern="100" dirty="0"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: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kern="100" dirty="0">
                <a:solidFill>
                  <a:srgbClr val="0070C0"/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Protection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kern="100" dirty="0">
                <a:solidFill>
                  <a:srgbClr val="0070C0"/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Performance</a:t>
            </a:r>
          </a:p>
          <a:p>
            <a:pPr marL="914400" lvl="1" indent="-4572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kern="100" dirty="0">
                <a:solidFill>
                  <a:srgbClr val="0070C0"/>
                </a:solidFill>
                <a:latin typeface="iCiel Gotham Medium" pitchFamily="50" charset="0"/>
                <a:ea typeface="Calibri" panose="020F0502020204030204" pitchFamily="34" charset="0"/>
                <a:cs typeface="iCiel Gotham Medium" pitchFamily="50" charset="0"/>
              </a:rPr>
              <a:t>Availability</a:t>
            </a:r>
          </a:p>
        </p:txBody>
      </p:sp>
    </p:spTree>
    <p:extLst>
      <p:ext uri="{BB962C8B-B14F-4D97-AF65-F5344CB8AC3E}">
        <p14:creationId xmlns:p14="http://schemas.microsoft.com/office/powerpoint/2010/main" val="300994129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>
        <p159:morph option="byWord"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2440</TotalTime>
  <Words>1977</Words>
  <Application>Microsoft Office PowerPoint</Application>
  <PresentationFormat>Widescreen</PresentationFormat>
  <Paragraphs>313</Paragraphs>
  <Slides>29</Slides>
  <Notes>17</Notes>
  <HiddenSlides>8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iCiel Gotham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Cấu trúc đề tài</vt:lpstr>
      <vt:lpstr>Nội dung từng phần của đề tài</vt:lpstr>
      <vt:lpstr>PowerPoint Presentation</vt:lpstr>
      <vt:lpstr>Kết luận, giải pháp, đề xuất, lời cảm ơn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Hoàng Vũ Lê</dc:creator>
  <cp:lastModifiedBy>Hoàng Vũ Lê</cp:lastModifiedBy>
  <cp:revision>249</cp:revision>
  <dcterms:created xsi:type="dcterms:W3CDTF">2024-04-26T02:18:32Z</dcterms:created>
  <dcterms:modified xsi:type="dcterms:W3CDTF">2024-05-06T04:49:11Z</dcterms:modified>
</cp:coreProperties>
</file>

<file path=docProps/thumbnail.jpeg>
</file>